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2"/>
  </p:notesMasterIdLst>
  <p:sldIdLst>
    <p:sldId id="256" r:id="rId2"/>
    <p:sldId id="259" r:id="rId3"/>
    <p:sldId id="260" r:id="rId4"/>
    <p:sldId id="276" r:id="rId5"/>
    <p:sldId id="258" r:id="rId6"/>
    <p:sldId id="299" r:id="rId7"/>
    <p:sldId id="268" r:id="rId8"/>
    <p:sldId id="270" r:id="rId9"/>
    <p:sldId id="271" r:id="rId10"/>
    <p:sldId id="272" r:id="rId11"/>
    <p:sldId id="273" r:id="rId12"/>
    <p:sldId id="274" r:id="rId13"/>
    <p:sldId id="275" r:id="rId14"/>
    <p:sldId id="269" r:id="rId15"/>
    <p:sldId id="257" r:id="rId16"/>
    <p:sldId id="277" r:id="rId17"/>
    <p:sldId id="267" r:id="rId18"/>
    <p:sldId id="261" r:id="rId19"/>
    <p:sldId id="263" r:id="rId20"/>
    <p:sldId id="278" r:id="rId21"/>
    <p:sldId id="279" r:id="rId22"/>
    <p:sldId id="281" r:id="rId23"/>
    <p:sldId id="284" r:id="rId24"/>
    <p:sldId id="282" r:id="rId25"/>
    <p:sldId id="283" r:id="rId26"/>
    <p:sldId id="280" r:id="rId27"/>
    <p:sldId id="264" r:id="rId28"/>
    <p:sldId id="298" r:id="rId29"/>
    <p:sldId id="285" r:id="rId30"/>
    <p:sldId id="286" r:id="rId31"/>
    <p:sldId id="287" r:id="rId32"/>
    <p:sldId id="288" r:id="rId33"/>
    <p:sldId id="289" r:id="rId34"/>
    <p:sldId id="290" r:id="rId35"/>
    <p:sldId id="291" r:id="rId36"/>
    <p:sldId id="262" r:id="rId37"/>
    <p:sldId id="292" r:id="rId38"/>
    <p:sldId id="293" r:id="rId39"/>
    <p:sldId id="294" r:id="rId40"/>
    <p:sldId id="295" r:id="rId41"/>
    <p:sldId id="296" r:id="rId42"/>
    <p:sldId id="266" r:id="rId43"/>
    <p:sldId id="300" r:id="rId44"/>
    <p:sldId id="301" r:id="rId45"/>
    <p:sldId id="302" r:id="rId46"/>
    <p:sldId id="304" r:id="rId47"/>
    <p:sldId id="305" r:id="rId48"/>
    <p:sldId id="303" r:id="rId49"/>
    <p:sldId id="265" r:id="rId50"/>
    <p:sldId id="297"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36" autoAdjust="0"/>
    <p:restoredTop sz="95380" autoAdjust="0"/>
  </p:normalViewPr>
  <p:slideViewPr>
    <p:cSldViewPr snapToGrid="0">
      <p:cViewPr varScale="1">
        <p:scale>
          <a:sx n="86" d="100"/>
          <a:sy n="86" d="100"/>
        </p:scale>
        <p:origin x="516" y="78"/>
      </p:cViewPr>
      <p:guideLst/>
    </p:cSldViewPr>
  </p:slideViewPr>
  <p:outlineViewPr>
    <p:cViewPr>
      <p:scale>
        <a:sx n="33" d="100"/>
        <a:sy n="33" d="100"/>
      </p:scale>
      <p:origin x="0" y="-4489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6D3A68-DDE4-4411-AD68-7C2D0513C474}" type="datetimeFigureOut">
              <a:rPr lang="hu-HU" smtClean="0"/>
              <a:t>2021. 10. 20.</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F6833B-1D13-4C85-8AF8-B4802CD86CE2}" type="slidenum">
              <a:rPr lang="hu-HU" smtClean="0"/>
              <a:t>‹#›</a:t>
            </a:fld>
            <a:endParaRPr lang="hu-HU"/>
          </a:p>
        </p:txBody>
      </p:sp>
    </p:spTree>
    <p:extLst>
      <p:ext uri="{BB962C8B-B14F-4D97-AF65-F5344CB8AC3E}">
        <p14:creationId xmlns:p14="http://schemas.microsoft.com/office/powerpoint/2010/main" val="1449766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hu-HU"/>
              <a:t>Mintacím szerkesztése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Kattintson ide az alcím mintájának szerkesztéséhez</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idx="1"/>
          </p:nvPr>
        </p:nvSpPr>
        <p:spPr/>
        <p:txBody>
          <a:bodyPr anchor="ct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hu-HU"/>
              <a:t>Mintacím szerkesztése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a:t>Mintacím szerkesztése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hu-HU"/>
              <a:t>Mintacím szerkesztése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hu-HU"/>
              <a:t>Mintacím szerkesztése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10/20/2021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áma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hu-HU"/>
              <a:t>Mintacím szerkesztése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hu-HU"/>
              <a:t>Mintacím szerkesztése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hu-HU"/>
              <a:t>Mintacím szerkesztése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hu-HU"/>
              <a:t>Mintacím szerkesztése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hu-HU"/>
              <a:t>Mintacím szerkesztése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hu-HU"/>
              <a:t>Mintaszöveg szerkesztése</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hu-HU"/>
              <a:t>Mintacím szerkesztése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hu-HU"/>
              <a:t>Mintaszöveg szerkesztése</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hu-HU"/>
              <a:t>Mintacím szerkesztése</a:t>
            </a:r>
            <a:endParaRPr lang="en-US" dirty="0"/>
          </a:p>
        </p:txBody>
      </p:sp>
      <p:sp>
        <p:nvSpPr>
          <p:cNvPr id="3" name="Vertical Text Placeholder 2"/>
          <p:cNvSpPr>
            <a:spLocks noGrp="1"/>
          </p:cNvSpPr>
          <p:nvPr>
            <p:ph type="body" orient="vert" idx="1"/>
          </p:nvPr>
        </p:nvSpPr>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hu-HU"/>
              <a:t>Mintacím szerkesztése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hu-HU"/>
              <a:t>Mintacím szerkesztése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10/20/2021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researchgate.net/publication/349787135_The_future_lifespan_of_Earth's_oxygenated_Atmosphere"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hyperlink" Target="https://www.researchgate.net/publication/258082161_Swansong_Biospheres_II_The_final_signs_of_life_on_terrestrial_planets_near_the_end_of_their_habitable_lifetime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t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t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t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t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gif"/><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eg"/></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F7C3BF-7ADE-42CB-84DC-66B063C2B936}"/>
              </a:ext>
            </a:extLst>
          </p:cNvPr>
          <p:cNvSpPr>
            <a:spLocks noGrp="1"/>
          </p:cNvSpPr>
          <p:nvPr>
            <p:ph type="ctrTitle"/>
          </p:nvPr>
        </p:nvSpPr>
        <p:spPr>
          <a:xfrm>
            <a:off x="763398" y="570451"/>
            <a:ext cx="10821798" cy="3522047"/>
          </a:xfrm>
        </p:spPr>
        <p:txBody>
          <a:bodyPr>
            <a:normAutofit fontScale="90000"/>
          </a:bodyPr>
          <a:lstStyle/>
          <a:p>
            <a:r>
              <a:rPr lang="hu-HU" sz="6600" b="1" dirty="0"/>
              <a:t>PLANETOLÓGIA</a:t>
            </a:r>
            <a:br>
              <a:rPr lang="hu-HU" dirty="0"/>
            </a:br>
            <a:br>
              <a:rPr lang="hu-HU" dirty="0"/>
            </a:br>
            <a:r>
              <a:rPr lang="hu-HU" dirty="0"/>
              <a:t>A bolygók külső szférái: </a:t>
            </a:r>
            <a:br>
              <a:rPr lang="hu-HU" dirty="0"/>
            </a:br>
            <a:r>
              <a:rPr lang="hu-HU" sz="3200" b="1" i="1" dirty="0"/>
              <a:t>lég</a:t>
            </a:r>
            <a:r>
              <a:rPr lang="hu-HU" sz="3200" i="1" dirty="0"/>
              <a:t>körök, </a:t>
            </a:r>
            <a:r>
              <a:rPr lang="hu-HU" sz="3200" b="1" i="1" dirty="0"/>
              <a:t>folyadék</a:t>
            </a:r>
            <a:r>
              <a:rPr lang="hu-HU" sz="3200" i="1" dirty="0"/>
              <a:t>szférák, </a:t>
            </a:r>
            <a:r>
              <a:rPr lang="hu-HU" sz="3200" b="1" i="1" dirty="0"/>
              <a:t>jég</a:t>
            </a:r>
            <a:r>
              <a:rPr lang="hu-HU" sz="3200" i="1" dirty="0"/>
              <a:t>szférák.</a:t>
            </a:r>
            <a:br>
              <a:rPr lang="hu-HU" sz="3200" i="1" dirty="0"/>
            </a:br>
            <a:endParaRPr lang="hu-HU" sz="3200" b="1" dirty="0">
              <a:effectLst>
                <a:glow rad="38100">
                  <a:schemeClr val="bg1">
                    <a:lumMod val="65000"/>
                    <a:lumOff val="35000"/>
                    <a:alpha val="50000"/>
                  </a:schemeClr>
                </a:glow>
              </a:effectLst>
            </a:endParaRPr>
          </a:p>
        </p:txBody>
      </p:sp>
      <p:sp>
        <p:nvSpPr>
          <p:cNvPr id="3" name="Alcím 2">
            <a:extLst>
              <a:ext uri="{FF2B5EF4-FFF2-40B4-BE49-F238E27FC236}">
                <a16:creationId xmlns:a16="http://schemas.microsoft.com/office/drawing/2014/main" id="{ADCEFF37-F020-4428-A52E-046D26E94737}"/>
              </a:ext>
            </a:extLst>
          </p:cNvPr>
          <p:cNvSpPr>
            <a:spLocks noGrp="1"/>
          </p:cNvSpPr>
          <p:nvPr>
            <p:ph type="subTitle" idx="1"/>
          </p:nvPr>
        </p:nvSpPr>
        <p:spPr>
          <a:xfrm>
            <a:off x="1836186" y="4884234"/>
            <a:ext cx="8676222" cy="1338146"/>
          </a:xfrm>
        </p:spPr>
        <p:txBody>
          <a:bodyPr>
            <a:normAutofit/>
          </a:bodyPr>
          <a:lstStyle/>
          <a:p>
            <a:endParaRPr lang="en-US" sz="1800" dirty="0"/>
          </a:p>
          <a:p>
            <a:r>
              <a:rPr lang="hu-HU" sz="1800" dirty="0"/>
              <a:t>HARGITAI  HENRIK </a:t>
            </a:r>
            <a:endParaRPr lang="en-US" sz="1800" dirty="0"/>
          </a:p>
        </p:txBody>
      </p:sp>
    </p:spTree>
    <p:extLst>
      <p:ext uri="{BB962C8B-B14F-4D97-AF65-F5344CB8AC3E}">
        <p14:creationId xmlns:p14="http://schemas.microsoft.com/office/powerpoint/2010/main" val="3756910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F7C3BF-7ADE-42CB-84DC-66B063C2B936}"/>
              </a:ext>
            </a:extLst>
          </p:cNvPr>
          <p:cNvSpPr>
            <a:spLocks noGrp="1"/>
          </p:cNvSpPr>
          <p:nvPr>
            <p:ph type="ctrTitle"/>
          </p:nvPr>
        </p:nvSpPr>
        <p:spPr>
          <a:xfrm>
            <a:off x="763398" y="570451"/>
            <a:ext cx="10821798" cy="3522047"/>
          </a:xfrm>
        </p:spPr>
        <p:txBody>
          <a:bodyPr>
            <a:normAutofit fontScale="90000"/>
          </a:bodyPr>
          <a:lstStyle/>
          <a:p>
            <a:r>
              <a:rPr lang="hu-HU" sz="6600" b="1" dirty="0"/>
              <a:t>PLANETOLÓGIA</a:t>
            </a:r>
            <a:br>
              <a:rPr lang="hu-HU" dirty="0"/>
            </a:br>
            <a:br>
              <a:rPr lang="hu-HU" dirty="0"/>
            </a:br>
            <a:r>
              <a:rPr lang="hu-HU" dirty="0"/>
              <a:t>A bolygók külső szférái: </a:t>
            </a:r>
            <a:br>
              <a:rPr lang="hu-HU" dirty="0"/>
            </a:br>
            <a:r>
              <a:rPr lang="hu-HU" sz="3200" b="1" i="1" dirty="0"/>
              <a:t>lég</a:t>
            </a:r>
            <a:r>
              <a:rPr lang="hu-HU" sz="3200" i="1" dirty="0"/>
              <a:t>körök, </a:t>
            </a:r>
            <a:r>
              <a:rPr lang="hu-HU" sz="3200" b="1" i="1" dirty="0"/>
              <a:t>folyadék</a:t>
            </a:r>
            <a:r>
              <a:rPr lang="hu-HU" sz="3200" i="1" dirty="0"/>
              <a:t>szférák, </a:t>
            </a:r>
            <a:r>
              <a:rPr lang="hu-HU" sz="3200" b="1" i="1" dirty="0"/>
              <a:t>jég</a:t>
            </a:r>
            <a:r>
              <a:rPr lang="hu-HU" sz="3200" i="1" dirty="0"/>
              <a:t>szférák.</a:t>
            </a:r>
            <a:br>
              <a:rPr lang="hu-HU" sz="3200" i="1" dirty="0"/>
            </a:br>
            <a:r>
              <a:rPr lang="hu-HU" sz="3200" i="1" dirty="0" err="1"/>
              <a:t>ATMOSPHERES</a:t>
            </a:r>
            <a:r>
              <a:rPr lang="hu-HU" sz="3200" i="1" dirty="0"/>
              <a:t>, </a:t>
            </a:r>
            <a:r>
              <a:rPr lang="hu-HU" sz="3200" i="1" dirty="0" err="1"/>
              <a:t>HYDROSPHERES</a:t>
            </a:r>
            <a:r>
              <a:rPr lang="hu-HU" sz="3200" i="1" dirty="0"/>
              <a:t>, </a:t>
            </a:r>
            <a:r>
              <a:rPr lang="hu-HU" sz="3200" i="1" dirty="0" err="1"/>
              <a:t>CRYOSPHERES</a:t>
            </a:r>
            <a:endParaRPr lang="hu-HU" sz="3200" b="1" dirty="0">
              <a:effectLst>
                <a:glow rad="38100">
                  <a:schemeClr val="bg1">
                    <a:lumMod val="65000"/>
                    <a:lumOff val="35000"/>
                    <a:alpha val="50000"/>
                  </a:schemeClr>
                </a:glow>
              </a:effectLst>
            </a:endParaRPr>
          </a:p>
        </p:txBody>
      </p:sp>
      <p:sp>
        <p:nvSpPr>
          <p:cNvPr id="3" name="Alcím 2">
            <a:extLst>
              <a:ext uri="{FF2B5EF4-FFF2-40B4-BE49-F238E27FC236}">
                <a16:creationId xmlns:a16="http://schemas.microsoft.com/office/drawing/2014/main" id="{ADCEFF37-F020-4428-A52E-046D26E94737}"/>
              </a:ext>
            </a:extLst>
          </p:cNvPr>
          <p:cNvSpPr>
            <a:spLocks noGrp="1"/>
          </p:cNvSpPr>
          <p:nvPr>
            <p:ph type="subTitle" idx="1"/>
          </p:nvPr>
        </p:nvSpPr>
        <p:spPr>
          <a:xfrm>
            <a:off x="1836186" y="4884234"/>
            <a:ext cx="8676222" cy="1338146"/>
          </a:xfrm>
        </p:spPr>
        <p:txBody>
          <a:bodyPr>
            <a:normAutofit/>
          </a:bodyPr>
          <a:lstStyle/>
          <a:p>
            <a:endParaRPr lang="en-US" sz="1800" dirty="0"/>
          </a:p>
          <a:p>
            <a:r>
              <a:rPr lang="hu-HU" sz="1800" dirty="0"/>
              <a:t>HARGITAI  HENRIK </a:t>
            </a:r>
            <a:endParaRPr lang="en-US" sz="1800" dirty="0"/>
          </a:p>
        </p:txBody>
      </p:sp>
    </p:spTree>
    <p:extLst>
      <p:ext uri="{BB962C8B-B14F-4D97-AF65-F5344CB8AC3E}">
        <p14:creationId xmlns:p14="http://schemas.microsoft.com/office/powerpoint/2010/main" val="1491997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F7C3BF-7ADE-42CB-84DC-66B063C2B936}"/>
              </a:ext>
            </a:extLst>
          </p:cNvPr>
          <p:cNvSpPr>
            <a:spLocks noGrp="1"/>
          </p:cNvSpPr>
          <p:nvPr>
            <p:ph type="ctrTitle"/>
          </p:nvPr>
        </p:nvSpPr>
        <p:spPr>
          <a:xfrm>
            <a:off x="763398" y="570451"/>
            <a:ext cx="10821798" cy="3522047"/>
          </a:xfrm>
        </p:spPr>
        <p:txBody>
          <a:bodyPr>
            <a:normAutofit fontScale="90000"/>
          </a:bodyPr>
          <a:lstStyle/>
          <a:p>
            <a:r>
              <a:rPr lang="hu-HU" sz="6600" b="1" dirty="0"/>
              <a:t>PLANETOLÓGIA</a:t>
            </a:r>
            <a:br>
              <a:rPr lang="hu-HU" dirty="0"/>
            </a:br>
            <a:br>
              <a:rPr lang="hu-HU" dirty="0"/>
            </a:br>
            <a:r>
              <a:rPr lang="hu-HU" dirty="0"/>
              <a:t>A bolygók külső szférái: </a:t>
            </a:r>
            <a:br>
              <a:rPr lang="hu-HU" dirty="0"/>
            </a:br>
            <a:r>
              <a:rPr lang="hu-HU" dirty="0"/>
              <a:t>ILLÓSZFÉRÁK</a:t>
            </a:r>
            <a:br>
              <a:rPr lang="hu-HU" dirty="0"/>
            </a:br>
            <a:r>
              <a:rPr lang="hu-HU" sz="3200" b="1" i="1" dirty="0"/>
              <a:t>lég</a:t>
            </a:r>
            <a:r>
              <a:rPr lang="hu-HU" sz="3200" i="1" dirty="0"/>
              <a:t>körök, </a:t>
            </a:r>
            <a:r>
              <a:rPr lang="hu-HU" sz="3200" b="1" i="1" dirty="0"/>
              <a:t>folyadék</a:t>
            </a:r>
            <a:r>
              <a:rPr lang="hu-HU" sz="3200" i="1" dirty="0"/>
              <a:t>szférák, </a:t>
            </a:r>
            <a:r>
              <a:rPr lang="hu-HU" sz="3200" b="1" i="1" dirty="0"/>
              <a:t>jég</a:t>
            </a:r>
            <a:r>
              <a:rPr lang="hu-HU" sz="3200" i="1" dirty="0"/>
              <a:t>szférák.</a:t>
            </a:r>
            <a:br>
              <a:rPr lang="hu-HU" sz="3200" i="1" dirty="0"/>
            </a:br>
            <a:r>
              <a:rPr lang="hu-HU" sz="3200" i="1" dirty="0" err="1"/>
              <a:t>ATMOSPHERES</a:t>
            </a:r>
            <a:r>
              <a:rPr lang="hu-HU" sz="3200" i="1" dirty="0"/>
              <a:t>, </a:t>
            </a:r>
            <a:r>
              <a:rPr lang="hu-HU" sz="3200" i="1" dirty="0" err="1"/>
              <a:t>HYDROSPHERES</a:t>
            </a:r>
            <a:r>
              <a:rPr lang="hu-HU" sz="3200" i="1" dirty="0"/>
              <a:t>, </a:t>
            </a:r>
            <a:r>
              <a:rPr lang="hu-HU" sz="3200" i="1" dirty="0" err="1"/>
              <a:t>CRYOSPHERES</a:t>
            </a:r>
            <a:endParaRPr lang="hu-HU" sz="3200" b="1" dirty="0">
              <a:effectLst>
                <a:glow rad="38100">
                  <a:schemeClr val="bg1">
                    <a:lumMod val="65000"/>
                    <a:lumOff val="35000"/>
                    <a:alpha val="50000"/>
                  </a:schemeClr>
                </a:glow>
              </a:effectLst>
            </a:endParaRPr>
          </a:p>
        </p:txBody>
      </p:sp>
      <p:sp>
        <p:nvSpPr>
          <p:cNvPr id="3" name="Alcím 2">
            <a:extLst>
              <a:ext uri="{FF2B5EF4-FFF2-40B4-BE49-F238E27FC236}">
                <a16:creationId xmlns:a16="http://schemas.microsoft.com/office/drawing/2014/main" id="{ADCEFF37-F020-4428-A52E-046D26E94737}"/>
              </a:ext>
            </a:extLst>
          </p:cNvPr>
          <p:cNvSpPr>
            <a:spLocks noGrp="1"/>
          </p:cNvSpPr>
          <p:nvPr>
            <p:ph type="subTitle" idx="1"/>
          </p:nvPr>
        </p:nvSpPr>
        <p:spPr>
          <a:xfrm>
            <a:off x="1836186" y="4884234"/>
            <a:ext cx="8676222" cy="1338146"/>
          </a:xfrm>
        </p:spPr>
        <p:txBody>
          <a:bodyPr>
            <a:normAutofit/>
          </a:bodyPr>
          <a:lstStyle/>
          <a:p>
            <a:endParaRPr lang="en-US" sz="1800" dirty="0"/>
          </a:p>
          <a:p>
            <a:r>
              <a:rPr lang="hu-HU" sz="1800" dirty="0"/>
              <a:t>HARGITAI  HENRIK </a:t>
            </a:r>
            <a:endParaRPr lang="en-US" sz="1800" dirty="0"/>
          </a:p>
        </p:txBody>
      </p:sp>
    </p:spTree>
    <p:extLst>
      <p:ext uri="{BB962C8B-B14F-4D97-AF65-F5344CB8AC3E}">
        <p14:creationId xmlns:p14="http://schemas.microsoft.com/office/powerpoint/2010/main" val="2659930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883CFCE-FED5-4957-AE0D-28788AB77528}"/>
              </a:ext>
            </a:extLst>
          </p:cNvPr>
          <p:cNvSpPr>
            <a:spLocks noGrp="1"/>
          </p:cNvSpPr>
          <p:nvPr>
            <p:ph type="title"/>
          </p:nvPr>
        </p:nvSpPr>
        <p:spPr/>
        <p:txBody>
          <a:bodyPr/>
          <a:lstStyle/>
          <a:p>
            <a:r>
              <a:rPr lang="hu-HU" dirty="0"/>
              <a:t>ILLÓSZFÉRÁK ÖSSZETÉTELE</a:t>
            </a:r>
            <a:endParaRPr lang="en-US" dirty="0"/>
          </a:p>
        </p:txBody>
      </p:sp>
      <p:sp>
        <p:nvSpPr>
          <p:cNvPr id="3" name="Tartalom helye 2">
            <a:extLst>
              <a:ext uri="{FF2B5EF4-FFF2-40B4-BE49-F238E27FC236}">
                <a16:creationId xmlns:a16="http://schemas.microsoft.com/office/drawing/2014/main" id="{CF65E98F-78E0-4B61-8365-12F44772BFCC}"/>
              </a:ext>
            </a:extLst>
          </p:cNvPr>
          <p:cNvSpPr>
            <a:spLocks noGrp="1"/>
          </p:cNvSpPr>
          <p:nvPr>
            <p:ph idx="1"/>
          </p:nvPr>
        </p:nvSpPr>
        <p:spPr/>
        <p:txBody>
          <a:bodyPr/>
          <a:lstStyle/>
          <a:p>
            <a:endParaRPr lang="en-US" dirty="0"/>
          </a:p>
        </p:txBody>
      </p:sp>
      <p:pic>
        <p:nvPicPr>
          <p:cNvPr id="4" name="Picture 2" descr="Atmospheres and Planetary Temperatures - American Chemical Society">
            <a:extLst>
              <a:ext uri="{FF2B5EF4-FFF2-40B4-BE49-F238E27FC236}">
                <a16:creationId xmlns:a16="http://schemas.microsoft.com/office/drawing/2014/main" id="{1F80B10F-DA3C-4AE3-9EAF-1FD5E67C33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24200"/>
            <a:ext cx="7092022" cy="3755775"/>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Atmosphere_composition">
            <a:extLst>
              <a:ext uri="{FF2B5EF4-FFF2-40B4-BE49-F238E27FC236}">
                <a16:creationId xmlns:a16="http://schemas.microsoft.com/office/drawing/2014/main" id="{B94BDD93-E606-4EBE-8091-3E2E58A0F2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1072" y="0"/>
            <a:ext cx="453332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he Atmospheres of the Solar System – Compound Interest">
            <a:extLst>
              <a:ext uri="{FF2B5EF4-FFF2-40B4-BE49-F238E27FC236}">
                <a16:creationId xmlns:a16="http://schemas.microsoft.com/office/drawing/2014/main" id="{70810746-8756-458F-8C39-589F7CF9A2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547" y="2943224"/>
            <a:ext cx="3197973" cy="3914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449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01A55DB-7466-423D-B350-49EA85E0BA37}"/>
              </a:ext>
            </a:extLst>
          </p:cNvPr>
          <p:cNvSpPr>
            <a:spLocks noGrp="1"/>
          </p:cNvSpPr>
          <p:nvPr>
            <p:ph type="title"/>
          </p:nvPr>
        </p:nvSpPr>
        <p:spPr>
          <a:xfrm>
            <a:off x="1141413" y="609600"/>
            <a:ext cx="3247707" cy="2145792"/>
          </a:xfrm>
        </p:spPr>
        <p:txBody>
          <a:bodyPr/>
          <a:lstStyle/>
          <a:p>
            <a:br>
              <a:rPr lang="hu-HU" dirty="0"/>
            </a:br>
            <a:endParaRPr lang="en-US" dirty="0"/>
          </a:p>
        </p:txBody>
      </p:sp>
      <p:sp>
        <p:nvSpPr>
          <p:cNvPr id="3" name="Tartalom helye 2">
            <a:extLst>
              <a:ext uri="{FF2B5EF4-FFF2-40B4-BE49-F238E27FC236}">
                <a16:creationId xmlns:a16="http://schemas.microsoft.com/office/drawing/2014/main" id="{4F728500-E3B4-4DBB-9E5F-5AD3DDDC54DD}"/>
              </a:ext>
            </a:extLst>
          </p:cNvPr>
          <p:cNvSpPr>
            <a:spLocks noGrp="1"/>
          </p:cNvSpPr>
          <p:nvPr>
            <p:ph idx="1"/>
          </p:nvPr>
        </p:nvSpPr>
        <p:spPr/>
        <p:txBody>
          <a:bodyPr/>
          <a:lstStyle/>
          <a:p>
            <a:endParaRPr lang="en-US"/>
          </a:p>
        </p:txBody>
      </p:sp>
      <p:pic>
        <p:nvPicPr>
          <p:cNvPr id="3074" name="Picture 2" descr="Can Earth be compared to Venus? | Andy May Petrophysicist">
            <a:extLst>
              <a:ext uri="{FF2B5EF4-FFF2-40B4-BE49-F238E27FC236}">
                <a16:creationId xmlns:a16="http://schemas.microsoft.com/office/drawing/2014/main" id="{38A49798-164D-43F3-9559-44F619CFD8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2865" y="609600"/>
            <a:ext cx="7449135" cy="63063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Venus - The atmosphere | Britannica">
            <a:extLst>
              <a:ext uri="{FF2B5EF4-FFF2-40B4-BE49-F238E27FC236}">
                <a16:creationId xmlns:a16="http://schemas.microsoft.com/office/drawing/2014/main" id="{9D09DDDF-D711-4727-BCDE-EC2440AED5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35689"/>
            <a:ext cx="4486656" cy="4880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195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B6E3757-B083-4E2C-9D2A-614785F5871E}"/>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A194AA3F-29DE-4387-B061-8071CA9C586A}"/>
              </a:ext>
            </a:extLst>
          </p:cNvPr>
          <p:cNvSpPr>
            <a:spLocks noGrp="1"/>
          </p:cNvSpPr>
          <p:nvPr>
            <p:ph idx="1"/>
          </p:nvPr>
        </p:nvSpPr>
        <p:spPr/>
        <p:txBody>
          <a:bodyPr/>
          <a:lstStyle/>
          <a:p>
            <a:endParaRPr lang="en-US"/>
          </a:p>
        </p:txBody>
      </p:sp>
      <p:pic>
        <p:nvPicPr>
          <p:cNvPr id="31746" name="Picture 2" descr="Is there life in the clouds of Venus? | Technology News World">
            <a:extLst>
              <a:ext uri="{FF2B5EF4-FFF2-40B4-BE49-F238E27FC236}">
                <a16:creationId xmlns:a16="http://schemas.microsoft.com/office/drawing/2014/main" id="{991190D4-4783-4082-A4D7-892658607D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190"/>
            <a:ext cx="12341568" cy="6944189"/>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NASA&amp;#39;s plan for our next world: a cloud city over Venus | CNN Business">
            <a:extLst>
              <a:ext uri="{FF2B5EF4-FFF2-40B4-BE49-F238E27FC236}">
                <a16:creationId xmlns:a16="http://schemas.microsoft.com/office/drawing/2014/main" id="{5F12F3B8-D2E1-4132-AB21-73F7D7F5D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7932" y="-86190"/>
            <a:ext cx="5193636" cy="2908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803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18A8FFB-1D12-4CD4-B9E4-E628F40A4B99}"/>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E71323B1-6F6F-4244-A897-1FF24AEB26FD}"/>
              </a:ext>
            </a:extLst>
          </p:cNvPr>
          <p:cNvSpPr>
            <a:spLocks noGrp="1"/>
          </p:cNvSpPr>
          <p:nvPr>
            <p:ph idx="1"/>
          </p:nvPr>
        </p:nvSpPr>
        <p:spPr/>
        <p:txBody>
          <a:bodyPr/>
          <a:lstStyle/>
          <a:p>
            <a:endParaRPr lang="en-US"/>
          </a:p>
        </p:txBody>
      </p:sp>
      <p:pic>
        <p:nvPicPr>
          <p:cNvPr id="4098" name="Picture 2" descr="Mars&amp;#39; Atmosphere: Composition, Climate &amp;amp; Weather | Space">
            <a:extLst>
              <a:ext uri="{FF2B5EF4-FFF2-40B4-BE49-F238E27FC236}">
                <a16:creationId xmlns:a16="http://schemas.microsoft.com/office/drawing/2014/main" id="{B6C78F95-70F0-478A-AB8C-DB28918963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3835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427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FCB9C63-62C2-44DE-9D20-0F001291D688}"/>
              </a:ext>
            </a:extLst>
          </p:cNvPr>
          <p:cNvSpPr>
            <a:spLocks noGrp="1"/>
          </p:cNvSpPr>
          <p:nvPr>
            <p:ph type="title"/>
          </p:nvPr>
        </p:nvSpPr>
        <p:spPr/>
        <p:txBody>
          <a:bodyPr/>
          <a:lstStyle/>
          <a:p>
            <a:endParaRPr lang="en-US"/>
          </a:p>
        </p:txBody>
      </p:sp>
      <p:pic>
        <p:nvPicPr>
          <p:cNvPr id="5" name="Tartalom helye 4" descr="A képen gerinctelen látható&#10;&#10;Automatikusan generált leírás">
            <a:extLst>
              <a:ext uri="{FF2B5EF4-FFF2-40B4-BE49-F238E27FC236}">
                <a16:creationId xmlns:a16="http://schemas.microsoft.com/office/drawing/2014/main" id="{6BBDAA59-6EFF-417B-89B2-14C90E8D5E01}"/>
              </a:ext>
            </a:extLst>
          </p:cNvPr>
          <p:cNvPicPr>
            <a:picLocks noGrp="1" noChangeAspect="1"/>
          </p:cNvPicPr>
          <p:nvPr>
            <p:ph idx="1"/>
          </p:nvPr>
        </p:nvPicPr>
        <p:blipFill>
          <a:blip r:embed="rId2"/>
          <a:stretch>
            <a:fillRect/>
          </a:stretch>
        </p:blipFill>
        <p:spPr>
          <a:xfrm>
            <a:off x="0" y="0"/>
            <a:ext cx="12017972" cy="6010656"/>
          </a:xfrm>
        </p:spPr>
      </p:pic>
    </p:spTree>
    <p:extLst>
      <p:ext uri="{BB962C8B-B14F-4D97-AF65-F5344CB8AC3E}">
        <p14:creationId xmlns:p14="http://schemas.microsoft.com/office/powerpoint/2010/main" val="2513495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A3CBCF-F89A-4909-A692-D06B31799DA0}"/>
              </a:ext>
            </a:extLst>
          </p:cNvPr>
          <p:cNvSpPr>
            <a:spLocks noGrp="1"/>
          </p:cNvSpPr>
          <p:nvPr>
            <p:ph type="title"/>
          </p:nvPr>
        </p:nvSpPr>
        <p:spPr/>
        <p:txBody>
          <a:bodyPr/>
          <a:lstStyle/>
          <a:p>
            <a:endParaRPr lang="en-US"/>
          </a:p>
        </p:txBody>
      </p:sp>
      <p:pic>
        <p:nvPicPr>
          <p:cNvPr id="5" name="Tartalom helye 4">
            <a:extLst>
              <a:ext uri="{FF2B5EF4-FFF2-40B4-BE49-F238E27FC236}">
                <a16:creationId xmlns:a16="http://schemas.microsoft.com/office/drawing/2014/main" id="{52FA8C78-06A6-44C4-88A4-95AE076F77F7}"/>
              </a:ext>
            </a:extLst>
          </p:cNvPr>
          <p:cNvPicPr>
            <a:picLocks noGrp="1" noChangeAspect="1"/>
          </p:cNvPicPr>
          <p:nvPr>
            <p:ph idx="1"/>
          </p:nvPr>
        </p:nvPicPr>
        <p:blipFill>
          <a:blip r:embed="rId2"/>
          <a:stretch>
            <a:fillRect/>
          </a:stretch>
        </p:blipFill>
        <p:spPr>
          <a:xfrm>
            <a:off x="-1" y="0"/>
            <a:ext cx="12115481" cy="6059424"/>
          </a:xfrm>
        </p:spPr>
      </p:pic>
    </p:spTree>
    <p:extLst>
      <p:ext uri="{BB962C8B-B14F-4D97-AF65-F5344CB8AC3E}">
        <p14:creationId xmlns:p14="http://schemas.microsoft.com/office/powerpoint/2010/main" val="1407384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15FBD39-2202-4505-AC16-E3830E25011B}"/>
              </a:ext>
            </a:extLst>
          </p:cNvPr>
          <p:cNvSpPr>
            <a:spLocks noGrp="1"/>
          </p:cNvSpPr>
          <p:nvPr>
            <p:ph type="title"/>
          </p:nvPr>
        </p:nvSpPr>
        <p:spPr/>
        <p:txBody>
          <a:bodyPr/>
          <a:lstStyle/>
          <a:p>
            <a:endParaRPr lang="en-US"/>
          </a:p>
        </p:txBody>
      </p:sp>
      <p:pic>
        <p:nvPicPr>
          <p:cNvPr id="5" name="Tartalom helye 4" descr="A képen természet, napnyugta látható&#10;&#10;Automatikusan generált leírás">
            <a:extLst>
              <a:ext uri="{FF2B5EF4-FFF2-40B4-BE49-F238E27FC236}">
                <a16:creationId xmlns:a16="http://schemas.microsoft.com/office/drawing/2014/main" id="{90CA1C0D-16C5-4893-A264-E58308B7F381}"/>
              </a:ext>
            </a:extLst>
          </p:cNvPr>
          <p:cNvPicPr>
            <a:picLocks noGrp="1" noChangeAspect="1"/>
          </p:cNvPicPr>
          <p:nvPr>
            <p:ph idx="1"/>
          </p:nvPr>
        </p:nvPicPr>
        <p:blipFill>
          <a:blip r:embed="rId2"/>
          <a:stretch>
            <a:fillRect/>
          </a:stretch>
        </p:blipFill>
        <p:spPr>
          <a:xfrm>
            <a:off x="-1" y="0"/>
            <a:ext cx="12116833" cy="6071616"/>
          </a:xfrm>
        </p:spPr>
      </p:pic>
    </p:spTree>
    <p:extLst>
      <p:ext uri="{BB962C8B-B14F-4D97-AF65-F5344CB8AC3E}">
        <p14:creationId xmlns:p14="http://schemas.microsoft.com/office/powerpoint/2010/main" val="158811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E6D348D-17E3-4DF0-8A23-72154063060B}"/>
              </a:ext>
            </a:extLst>
          </p:cNvPr>
          <p:cNvSpPr>
            <a:spLocks noGrp="1"/>
          </p:cNvSpPr>
          <p:nvPr>
            <p:ph type="title"/>
          </p:nvPr>
        </p:nvSpPr>
        <p:spPr/>
        <p:txBody>
          <a:bodyPr/>
          <a:lstStyle/>
          <a:p>
            <a:endParaRPr lang="en-US"/>
          </a:p>
        </p:txBody>
      </p:sp>
      <p:pic>
        <p:nvPicPr>
          <p:cNvPr id="5" name="Tartalom helye 4">
            <a:extLst>
              <a:ext uri="{FF2B5EF4-FFF2-40B4-BE49-F238E27FC236}">
                <a16:creationId xmlns:a16="http://schemas.microsoft.com/office/drawing/2014/main" id="{6BEC40C3-DAF2-4A1D-8046-23C2D5FCF94F}"/>
              </a:ext>
            </a:extLst>
          </p:cNvPr>
          <p:cNvPicPr>
            <a:picLocks noGrp="1" noChangeAspect="1"/>
          </p:cNvPicPr>
          <p:nvPr>
            <p:ph idx="1"/>
          </p:nvPr>
        </p:nvPicPr>
        <p:blipFill>
          <a:blip r:embed="rId2"/>
          <a:stretch>
            <a:fillRect/>
          </a:stretch>
        </p:blipFill>
        <p:spPr>
          <a:xfrm>
            <a:off x="0" y="0"/>
            <a:ext cx="6266688" cy="13023710"/>
          </a:xfrm>
        </p:spPr>
      </p:pic>
    </p:spTree>
    <p:extLst>
      <p:ext uri="{BB962C8B-B14F-4D97-AF65-F5344CB8AC3E}">
        <p14:creationId xmlns:p14="http://schemas.microsoft.com/office/powerpoint/2010/main" val="3489455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6A6A6F3-BD90-4B05-9B92-C6A02637DD7C}"/>
              </a:ext>
            </a:extLst>
          </p:cNvPr>
          <p:cNvSpPr>
            <a:spLocks noGrp="1"/>
          </p:cNvSpPr>
          <p:nvPr>
            <p:ph type="title"/>
          </p:nvPr>
        </p:nvSpPr>
        <p:spPr/>
        <p:txBody>
          <a:bodyPr/>
          <a:lstStyle/>
          <a:p>
            <a:endParaRPr lang="en-US"/>
          </a:p>
        </p:txBody>
      </p:sp>
      <p:pic>
        <p:nvPicPr>
          <p:cNvPr id="5" name="Tartalom helye 4">
            <a:extLst>
              <a:ext uri="{FF2B5EF4-FFF2-40B4-BE49-F238E27FC236}">
                <a16:creationId xmlns:a16="http://schemas.microsoft.com/office/drawing/2014/main" id="{40733E52-CF23-4980-A168-A4599B35D3F1}"/>
              </a:ext>
            </a:extLst>
          </p:cNvPr>
          <p:cNvPicPr>
            <a:picLocks noGrp="1" noChangeAspect="1"/>
          </p:cNvPicPr>
          <p:nvPr>
            <p:ph idx="1"/>
          </p:nvPr>
        </p:nvPicPr>
        <p:blipFill>
          <a:blip r:embed="rId2"/>
          <a:stretch>
            <a:fillRect/>
          </a:stretch>
        </p:blipFill>
        <p:spPr>
          <a:xfrm>
            <a:off x="0" y="-1"/>
            <a:ext cx="9339072" cy="6900443"/>
          </a:xfrm>
        </p:spPr>
      </p:pic>
    </p:spTree>
    <p:extLst>
      <p:ext uri="{BB962C8B-B14F-4D97-AF65-F5344CB8AC3E}">
        <p14:creationId xmlns:p14="http://schemas.microsoft.com/office/powerpoint/2010/main" val="2736851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001C23-D229-41C6-BF97-54C36CBAE11B}"/>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4F32417C-D920-49D3-9A15-BE60BBC8FB75}"/>
              </a:ext>
            </a:extLst>
          </p:cNvPr>
          <p:cNvSpPr>
            <a:spLocks noGrp="1"/>
          </p:cNvSpPr>
          <p:nvPr>
            <p:ph idx="1"/>
          </p:nvPr>
        </p:nvSpPr>
        <p:spPr/>
        <p:txBody>
          <a:bodyPr/>
          <a:lstStyle/>
          <a:p>
            <a:endParaRPr lang="en-US" dirty="0"/>
          </a:p>
        </p:txBody>
      </p:sp>
      <p:pic>
        <p:nvPicPr>
          <p:cNvPr id="4" name="Tartalom helye 4">
            <a:extLst>
              <a:ext uri="{FF2B5EF4-FFF2-40B4-BE49-F238E27FC236}">
                <a16:creationId xmlns:a16="http://schemas.microsoft.com/office/drawing/2014/main" id="{74D564C7-FE16-4C04-A9FC-B98DB0F22AD9}"/>
              </a:ext>
            </a:extLst>
          </p:cNvPr>
          <p:cNvPicPr>
            <a:picLocks noChangeAspect="1"/>
          </p:cNvPicPr>
          <p:nvPr/>
        </p:nvPicPr>
        <p:blipFill rotWithShape="1">
          <a:blip r:embed="rId2"/>
          <a:srcRect l="34595" t="10425" r="50131" b="61350"/>
          <a:stretch/>
        </p:blipFill>
        <p:spPr>
          <a:xfrm>
            <a:off x="316992" y="388740"/>
            <a:ext cx="4291584" cy="5859660"/>
          </a:xfrm>
          <a:prstGeom prst="rect">
            <a:avLst/>
          </a:prstGeom>
        </p:spPr>
      </p:pic>
    </p:spTree>
    <p:extLst>
      <p:ext uri="{BB962C8B-B14F-4D97-AF65-F5344CB8AC3E}">
        <p14:creationId xmlns:p14="http://schemas.microsoft.com/office/powerpoint/2010/main" val="2891880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1EEE4A3-D928-4426-9A6A-B920F3AEE600}"/>
              </a:ext>
            </a:extLst>
          </p:cNvPr>
          <p:cNvSpPr>
            <a:spLocks noGrp="1"/>
          </p:cNvSpPr>
          <p:nvPr>
            <p:ph type="title"/>
          </p:nvPr>
        </p:nvSpPr>
        <p:spPr/>
        <p:txBody>
          <a:bodyPr/>
          <a:lstStyle/>
          <a:p>
            <a:endParaRPr lang="en-US"/>
          </a:p>
        </p:txBody>
      </p:sp>
      <p:pic>
        <p:nvPicPr>
          <p:cNvPr id="5126" name="Picture 6" descr="Titan and Triton | Astronomy">
            <a:extLst>
              <a:ext uri="{FF2B5EF4-FFF2-40B4-BE49-F238E27FC236}">
                <a16:creationId xmlns:a16="http://schemas.microsoft.com/office/drawing/2014/main" id="{7F76D966-FEA2-47CB-AE70-0A8929F25A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562100"/>
            <a:ext cx="5334000" cy="5372100"/>
          </a:xfrm>
          <a:prstGeom prst="rect">
            <a:avLst/>
          </a:prstGeom>
          <a:noFill/>
          <a:extLst>
            <a:ext uri="{909E8E84-426E-40DD-AFC4-6F175D3DCCD1}">
              <a14:hiddenFill xmlns:a14="http://schemas.microsoft.com/office/drawing/2010/main">
                <a:solidFill>
                  <a:srgbClr val="FFFFFF"/>
                </a:solidFill>
              </a14:hiddenFill>
            </a:ext>
          </a:extLst>
        </p:spPr>
      </p:pic>
      <p:sp>
        <p:nvSpPr>
          <p:cNvPr id="4" name="Tartalom helye 3">
            <a:extLst>
              <a:ext uri="{FF2B5EF4-FFF2-40B4-BE49-F238E27FC236}">
                <a16:creationId xmlns:a16="http://schemas.microsoft.com/office/drawing/2014/main" id="{29DADF41-DAAB-4F0E-96B6-DFFB56A8E2B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21391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9666AA9-A16F-4A5B-8B96-40568610214E}"/>
              </a:ext>
            </a:extLst>
          </p:cNvPr>
          <p:cNvSpPr>
            <a:spLocks noGrp="1"/>
          </p:cNvSpPr>
          <p:nvPr>
            <p:ph type="title"/>
          </p:nvPr>
        </p:nvSpPr>
        <p:spPr>
          <a:xfrm>
            <a:off x="1141413" y="609600"/>
            <a:ext cx="3040443" cy="990599"/>
          </a:xfrm>
        </p:spPr>
        <p:txBody>
          <a:bodyPr>
            <a:normAutofit fontScale="90000"/>
          </a:bodyPr>
          <a:lstStyle/>
          <a:p>
            <a:r>
              <a:rPr lang="hu-HU" dirty="0"/>
              <a:t>ILLÓSZFÉRÁK FŰTÉSE</a:t>
            </a:r>
            <a:endParaRPr lang="en-US" dirty="0"/>
          </a:p>
        </p:txBody>
      </p:sp>
      <p:sp>
        <p:nvSpPr>
          <p:cNvPr id="3" name="Tartalom helye 2">
            <a:extLst>
              <a:ext uri="{FF2B5EF4-FFF2-40B4-BE49-F238E27FC236}">
                <a16:creationId xmlns:a16="http://schemas.microsoft.com/office/drawing/2014/main" id="{B7AEE2FE-B0F4-4B09-AA74-7914996FB2F8}"/>
              </a:ext>
            </a:extLst>
          </p:cNvPr>
          <p:cNvSpPr>
            <a:spLocks noGrp="1"/>
          </p:cNvSpPr>
          <p:nvPr>
            <p:ph idx="1"/>
          </p:nvPr>
        </p:nvSpPr>
        <p:spPr/>
        <p:txBody>
          <a:bodyPr/>
          <a:lstStyle/>
          <a:p>
            <a:endParaRPr lang="en-US"/>
          </a:p>
        </p:txBody>
      </p:sp>
      <p:pic>
        <p:nvPicPr>
          <p:cNvPr id="6146" name="Picture 2">
            <a:extLst>
              <a:ext uri="{FF2B5EF4-FFF2-40B4-BE49-F238E27FC236}">
                <a16:creationId xmlns:a16="http://schemas.microsoft.com/office/drawing/2014/main" id="{14659FFD-C86A-4FF4-837F-4BC0C1E742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799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48447CA-3AA8-47BB-8B9A-15E882BE60C8}"/>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47E9139E-A458-462D-811F-91352EC3F706}"/>
              </a:ext>
            </a:extLst>
          </p:cNvPr>
          <p:cNvSpPr>
            <a:spLocks noGrp="1"/>
          </p:cNvSpPr>
          <p:nvPr>
            <p:ph idx="1"/>
          </p:nvPr>
        </p:nvSpPr>
        <p:spPr/>
        <p:txBody>
          <a:bodyPr/>
          <a:lstStyle/>
          <a:p>
            <a:endParaRPr lang="en-US"/>
          </a:p>
        </p:txBody>
      </p:sp>
      <p:pic>
        <p:nvPicPr>
          <p:cNvPr id="9218" name="Picture 2" descr="The coupled evolution of Earth's biosphere and atmospheric chemistry. (a) Solar constant (normalized by modern value) 16 . (b) Limiting factor for biospheric activity. (c) Global net primary production (normalized to the modern value) 45,46 . (d) Atmospheric CO2 level (in bar) 47 . (e) Atmospheric O2 level (relative to the present atmospheric level, PAL) 11 . (f) Atmospheric CH4 level (in parts per million by volume, ppmv). The atmospheric CH4 level and global NPP during the mid-Archean and mid-Proterozoic are based on ref. 45,46 . The historical trajectory of biospheric productivity suggests that despite evolving limitations on overall biospheric fertility the biosphere has significantly altered the chemical composition of the atmosphere 45,46,48-50 . Our model, however, demonstrates that Earth's modern biosphere reaches the turning point at which the activity level of the biosphere begins to decline (see also Extended Data Figs. 4-7), and that the availability of inorganic carbon in combination with increased surface temperature will become the major limiting factor for global ecosystems. The orange-red shaded region denotes the inception of the moist greenhouse climate regime.">
            <a:extLst>
              <a:ext uri="{FF2B5EF4-FFF2-40B4-BE49-F238E27FC236}">
                <a16:creationId xmlns:a16="http://schemas.microsoft.com/office/drawing/2014/main" id="{B2940404-1BAF-42C3-BE43-C0D08F0FB3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2611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zövegdoboz 3">
            <a:extLst>
              <a:ext uri="{FF2B5EF4-FFF2-40B4-BE49-F238E27FC236}">
                <a16:creationId xmlns:a16="http://schemas.microsoft.com/office/drawing/2014/main" id="{8857E609-281F-4EBA-8B78-14DEAA7D941F}"/>
              </a:ext>
            </a:extLst>
          </p:cNvPr>
          <p:cNvSpPr txBox="1"/>
          <p:nvPr/>
        </p:nvSpPr>
        <p:spPr>
          <a:xfrm>
            <a:off x="6345043" y="6306091"/>
            <a:ext cx="4951142" cy="276999"/>
          </a:xfrm>
          <a:prstGeom prst="rect">
            <a:avLst/>
          </a:prstGeom>
          <a:noFill/>
        </p:spPr>
        <p:txBody>
          <a:bodyPr wrap="square" rtlCol="0">
            <a:spAutoFit/>
          </a:bodyPr>
          <a:lstStyle/>
          <a:p>
            <a:r>
              <a:rPr lang="en-US" sz="1200" b="1" i="0" u="none" strike="noStrike" dirty="0">
                <a:solidFill>
                  <a:schemeClr val="tx2"/>
                </a:solidFill>
                <a:effectLst/>
                <a:latin typeface="Roboto" panose="02000000000000000000" pitchFamily="2" charset="0"/>
                <a:hlinkClick r:id="rId3">
                  <a:extLst>
                    <a:ext uri="{A12FA001-AC4F-418D-AE19-62706E023703}">
                      <ahyp:hlinkClr xmlns:ahyp="http://schemas.microsoft.com/office/drawing/2018/hyperlinkcolor" val="tx"/>
                    </a:ext>
                  </a:extLst>
                </a:hlinkClick>
              </a:rPr>
              <a:t>The future lifespan of Earth's oxygenated Atmosphere</a:t>
            </a:r>
            <a:endParaRPr lang="en-US" sz="1200" dirty="0">
              <a:solidFill>
                <a:schemeClr val="tx2"/>
              </a:solidFill>
            </a:endParaRPr>
          </a:p>
        </p:txBody>
      </p:sp>
    </p:spTree>
    <p:extLst>
      <p:ext uri="{BB962C8B-B14F-4D97-AF65-F5344CB8AC3E}">
        <p14:creationId xmlns:p14="http://schemas.microsoft.com/office/powerpoint/2010/main" val="3520737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A7FF5B4-0B45-4D22-B701-C52237AEAEC7}"/>
              </a:ext>
            </a:extLst>
          </p:cNvPr>
          <p:cNvSpPr>
            <a:spLocks noGrp="1"/>
          </p:cNvSpPr>
          <p:nvPr>
            <p:ph type="title"/>
          </p:nvPr>
        </p:nvSpPr>
        <p:spPr/>
        <p:txBody>
          <a:bodyPr/>
          <a:lstStyle/>
          <a:p>
            <a:r>
              <a:rPr lang="hu-HU" dirty="0"/>
              <a:t>Elszabadult üvegházhatás</a:t>
            </a:r>
            <a:endParaRPr lang="en-US" dirty="0"/>
          </a:p>
        </p:txBody>
      </p:sp>
      <p:sp>
        <p:nvSpPr>
          <p:cNvPr id="3" name="Tartalom helye 2">
            <a:extLst>
              <a:ext uri="{FF2B5EF4-FFF2-40B4-BE49-F238E27FC236}">
                <a16:creationId xmlns:a16="http://schemas.microsoft.com/office/drawing/2014/main" id="{8EC098D5-6192-4B4C-A0AC-054E075E0010}"/>
              </a:ext>
            </a:extLst>
          </p:cNvPr>
          <p:cNvSpPr>
            <a:spLocks noGrp="1"/>
          </p:cNvSpPr>
          <p:nvPr>
            <p:ph idx="1"/>
          </p:nvPr>
        </p:nvSpPr>
        <p:spPr/>
        <p:txBody>
          <a:bodyPr/>
          <a:lstStyle/>
          <a:p>
            <a:endParaRPr lang="en-US"/>
          </a:p>
        </p:txBody>
      </p:sp>
      <p:pic>
        <p:nvPicPr>
          <p:cNvPr id="7172" name="Picture 4" descr="Three scenarios of Earth&amp;#39;s future encounter with the runaway greenhouse...  | Download Scientific Diagram">
            <a:extLst>
              <a:ext uri="{FF2B5EF4-FFF2-40B4-BE49-F238E27FC236}">
                <a16:creationId xmlns:a16="http://schemas.microsoft.com/office/drawing/2014/main" id="{DF0511D0-B1A1-4666-A2C5-65B213ADBB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890" y="2833815"/>
            <a:ext cx="4981110" cy="406693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Points during the Earth&amp;#39;s future temperature evolution at which... |  Download Scientific Diagram">
            <a:extLst>
              <a:ext uri="{FF2B5EF4-FFF2-40B4-BE49-F238E27FC236}">
                <a16:creationId xmlns:a16="http://schemas.microsoft.com/office/drawing/2014/main" id="{B5092F7C-B6E7-4490-9222-D93854DEB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2833815"/>
            <a:ext cx="6711682" cy="4066930"/>
          </a:xfrm>
          <a:prstGeom prst="rect">
            <a:avLst/>
          </a:prstGeom>
          <a:noFill/>
          <a:extLst>
            <a:ext uri="{909E8E84-426E-40DD-AFC4-6F175D3DCCD1}">
              <a14:hiddenFill xmlns:a14="http://schemas.microsoft.com/office/drawing/2010/main">
                <a:solidFill>
                  <a:srgbClr val="FFFFFF"/>
                </a:solidFill>
              </a14:hiddenFill>
            </a:ext>
          </a:extLst>
        </p:spPr>
      </p:pic>
      <p:sp>
        <p:nvSpPr>
          <p:cNvPr id="4" name="Szövegdoboz 3">
            <a:extLst>
              <a:ext uri="{FF2B5EF4-FFF2-40B4-BE49-F238E27FC236}">
                <a16:creationId xmlns:a16="http://schemas.microsoft.com/office/drawing/2014/main" id="{DB7E2F1B-F3F2-4537-9BB2-283FDE008773}"/>
              </a:ext>
            </a:extLst>
          </p:cNvPr>
          <p:cNvSpPr txBox="1"/>
          <p:nvPr/>
        </p:nvSpPr>
        <p:spPr>
          <a:xfrm>
            <a:off x="0" y="2496491"/>
            <a:ext cx="6608146" cy="253916"/>
          </a:xfrm>
          <a:prstGeom prst="rect">
            <a:avLst/>
          </a:prstGeom>
          <a:noFill/>
        </p:spPr>
        <p:txBody>
          <a:bodyPr wrap="square" rtlCol="0">
            <a:spAutoFit/>
          </a:bodyPr>
          <a:lstStyle/>
          <a:p>
            <a:r>
              <a:rPr lang="en-US" sz="1050" b="1" i="0" strike="noStrike" dirty="0">
                <a:solidFill>
                  <a:schemeClr val="tx2"/>
                </a:solidFill>
                <a:effectLst/>
                <a:latin typeface="Abadi" panose="020B0604020202020204" pitchFamily="34" charset="0"/>
                <a:hlinkClick r:id="rId4">
                  <a:extLst>
                    <a:ext uri="{A12FA001-AC4F-418D-AE19-62706E023703}">
                      <ahyp:hlinkClr xmlns:ahyp="http://schemas.microsoft.com/office/drawing/2018/hyperlinkcolor" val="tx"/>
                    </a:ext>
                  </a:extLst>
                </a:hlinkClick>
              </a:rPr>
              <a:t>Swansong Biospheres II: The final signs of life on terrestrial planets near the end of their habitable lifetimes</a:t>
            </a:r>
            <a:endParaRPr lang="en-US" sz="1050" dirty="0">
              <a:solidFill>
                <a:schemeClr val="tx2"/>
              </a:solidFill>
              <a:latin typeface="Abadi" panose="020B0604020202020204" pitchFamily="34" charset="0"/>
            </a:endParaRPr>
          </a:p>
        </p:txBody>
      </p:sp>
    </p:spTree>
    <p:extLst>
      <p:ext uri="{BB962C8B-B14F-4D97-AF65-F5344CB8AC3E}">
        <p14:creationId xmlns:p14="http://schemas.microsoft.com/office/powerpoint/2010/main" val="815084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7F1FEDD-B035-4B6D-9946-8B618D4CDCBE}"/>
              </a:ext>
            </a:extLst>
          </p:cNvPr>
          <p:cNvSpPr>
            <a:spLocks noGrp="1"/>
          </p:cNvSpPr>
          <p:nvPr>
            <p:ph type="title"/>
          </p:nvPr>
        </p:nvSpPr>
        <p:spPr/>
        <p:txBody>
          <a:bodyPr/>
          <a:lstStyle/>
          <a:p>
            <a:r>
              <a:rPr lang="hu-HU" dirty="0"/>
              <a:t>SARKI SAPKÁK</a:t>
            </a:r>
            <a:endParaRPr lang="en-US" dirty="0"/>
          </a:p>
        </p:txBody>
      </p:sp>
      <p:sp>
        <p:nvSpPr>
          <p:cNvPr id="3" name="Tartalom helye 2">
            <a:extLst>
              <a:ext uri="{FF2B5EF4-FFF2-40B4-BE49-F238E27FC236}">
                <a16:creationId xmlns:a16="http://schemas.microsoft.com/office/drawing/2014/main" id="{E14590DC-2485-4C43-9E34-B9086C565C60}"/>
              </a:ext>
            </a:extLst>
          </p:cNvPr>
          <p:cNvSpPr>
            <a:spLocks noGrp="1"/>
          </p:cNvSpPr>
          <p:nvPr>
            <p:ph idx="1"/>
          </p:nvPr>
        </p:nvSpPr>
        <p:spPr/>
        <p:txBody>
          <a:bodyPr/>
          <a:lstStyle/>
          <a:p>
            <a:endParaRPr lang="en-US"/>
          </a:p>
        </p:txBody>
      </p:sp>
      <p:pic>
        <p:nvPicPr>
          <p:cNvPr id="10244" name="Picture 4" descr="انها عديمة الجدوى صفقة بالعكس pictures of mars ice caps - uttinn.org">
            <a:extLst>
              <a:ext uri="{FF2B5EF4-FFF2-40B4-BE49-F238E27FC236}">
                <a16:creationId xmlns:a16="http://schemas.microsoft.com/office/drawing/2014/main" id="{239C390D-7F8F-4EEA-872F-E208C13F74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2858" y="0"/>
            <a:ext cx="7999141" cy="5999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096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5379FA6-38EC-4946-8370-B0F26BA033C8}"/>
              </a:ext>
            </a:extLst>
          </p:cNvPr>
          <p:cNvSpPr>
            <a:spLocks noGrp="1"/>
          </p:cNvSpPr>
          <p:nvPr>
            <p:ph type="title"/>
          </p:nvPr>
        </p:nvSpPr>
        <p:spPr/>
        <p:txBody>
          <a:bodyPr/>
          <a:lstStyle/>
          <a:p>
            <a:r>
              <a:rPr lang="hu-HU" dirty="0"/>
              <a:t>Légköri jelenségek</a:t>
            </a:r>
            <a:endParaRPr lang="en-US" dirty="0"/>
          </a:p>
        </p:txBody>
      </p:sp>
      <p:sp>
        <p:nvSpPr>
          <p:cNvPr id="3" name="Tartalom helye 2">
            <a:extLst>
              <a:ext uri="{FF2B5EF4-FFF2-40B4-BE49-F238E27FC236}">
                <a16:creationId xmlns:a16="http://schemas.microsoft.com/office/drawing/2014/main" id="{95534421-6AFE-4A2D-B869-9B9F3CA6DBB7}"/>
              </a:ext>
            </a:extLst>
          </p:cNvPr>
          <p:cNvSpPr>
            <a:spLocks noGrp="1"/>
          </p:cNvSpPr>
          <p:nvPr>
            <p:ph idx="1"/>
          </p:nvPr>
        </p:nvSpPr>
        <p:spPr/>
        <p:txBody>
          <a:bodyPr/>
          <a:lstStyle/>
          <a:p>
            <a:r>
              <a:rPr lang="hu-HU" dirty="0"/>
              <a:t>Szelek</a:t>
            </a:r>
          </a:p>
          <a:p>
            <a:r>
              <a:rPr lang="hu-HU" dirty="0"/>
              <a:t>Csapadék</a:t>
            </a:r>
          </a:p>
          <a:p>
            <a:r>
              <a:rPr lang="hu-HU" dirty="0"/>
              <a:t>Köd</a:t>
            </a:r>
          </a:p>
          <a:p>
            <a:r>
              <a:rPr lang="hu-HU" dirty="0"/>
              <a:t>Felhők</a:t>
            </a:r>
          </a:p>
          <a:p>
            <a:endParaRPr lang="en-US" dirty="0"/>
          </a:p>
        </p:txBody>
      </p:sp>
      <p:pic>
        <p:nvPicPr>
          <p:cNvPr id="11266" name="Picture 2" descr="Mars polar vortex from MARCI | The Planetary Society">
            <a:extLst>
              <a:ext uri="{FF2B5EF4-FFF2-40B4-BE49-F238E27FC236}">
                <a16:creationId xmlns:a16="http://schemas.microsoft.com/office/drawing/2014/main" id="{40A4687B-D549-4AF8-A04C-7AB440889B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1074" y="0"/>
            <a:ext cx="6877900" cy="687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240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9BE09CE-C318-4997-BDAE-B753607D5DA0}"/>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11D2398E-8F6D-4638-A42F-C4819FD7E720}"/>
              </a:ext>
            </a:extLst>
          </p:cNvPr>
          <p:cNvSpPr>
            <a:spLocks noGrp="1"/>
          </p:cNvSpPr>
          <p:nvPr>
            <p:ph idx="1"/>
          </p:nvPr>
        </p:nvSpPr>
        <p:spPr/>
        <p:txBody>
          <a:bodyPr/>
          <a:lstStyle/>
          <a:p>
            <a:endParaRPr lang="en-US"/>
          </a:p>
        </p:txBody>
      </p:sp>
      <p:pic>
        <p:nvPicPr>
          <p:cNvPr id="12290" name="Picture 2" descr="Dark dune spots">
            <a:extLst>
              <a:ext uri="{FF2B5EF4-FFF2-40B4-BE49-F238E27FC236}">
                <a16:creationId xmlns:a16="http://schemas.microsoft.com/office/drawing/2014/main" id="{2C4AF82D-C50B-4D39-9F0E-1EEB8381B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2605" y="47624"/>
            <a:ext cx="5289395" cy="6849767"/>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Frost on the Northern latitudes of Mars. Taken by the Viking 2 Lander in  May 1979. - 9GAG">
            <a:extLst>
              <a:ext uri="{FF2B5EF4-FFF2-40B4-BE49-F238E27FC236}">
                <a16:creationId xmlns:a16="http://schemas.microsoft.com/office/drawing/2014/main" id="{7D186B78-7FF4-4AB1-82F0-226BE24C7E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76576"/>
            <a:ext cx="6848248" cy="3781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0582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73B7A80-D73C-4D98-AF46-D6979C380051}"/>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4B5B5D9C-2BAC-41B4-859C-0D250A8E8EC3}"/>
              </a:ext>
            </a:extLst>
          </p:cNvPr>
          <p:cNvSpPr>
            <a:spLocks noGrp="1"/>
          </p:cNvSpPr>
          <p:nvPr>
            <p:ph idx="1"/>
          </p:nvPr>
        </p:nvSpPr>
        <p:spPr/>
        <p:txBody>
          <a:bodyPr/>
          <a:lstStyle/>
          <a:p>
            <a:endParaRPr lang="en-US"/>
          </a:p>
        </p:txBody>
      </p:sp>
      <p:pic>
        <p:nvPicPr>
          <p:cNvPr id="13314" name="Picture 2" descr="Fog phenomena on Mars - ScienceDirect">
            <a:extLst>
              <a:ext uri="{FF2B5EF4-FFF2-40B4-BE49-F238E27FC236}">
                <a16:creationId xmlns:a16="http://schemas.microsoft.com/office/drawing/2014/main" id="{DA3FA52F-FA9D-447A-ABCA-FA463B285E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149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880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8A12D68-7CB9-40C4-98DF-4E32359EC91A}"/>
              </a:ext>
            </a:extLst>
          </p:cNvPr>
          <p:cNvSpPr>
            <a:spLocks noGrp="1"/>
          </p:cNvSpPr>
          <p:nvPr>
            <p:ph type="title"/>
          </p:nvPr>
        </p:nvSpPr>
        <p:spPr/>
        <p:txBody>
          <a:bodyPr/>
          <a:lstStyle/>
          <a:p>
            <a:endParaRPr lang="en-US"/>
          </a:p>
        </p:txBody>
      </p:sp>
      <p:pic>
        <p:nvPicPr>
          <p:cNvPr id="5" name="Tartalom helye 4">
            <a:extLst>
              <a:ext uri="{FF2B5EF4-FFF2-40B4-BE49-F238E27FC236}">
                <a16:creationId xmlns:a16="http://schemas.microsoft.com/office/drawing/2014/main" id="{2251F3DA-6024-471A-8782-E35B72FB3746}"/>
              </a:ext>
            </a:extLst>
          </p:cNvPr>
          <p:cNvPicPr>
            <a:picLocks noGrp="1" noChangeAspect="1"/>
          </p:cNvPicPr>
          <p:nvPr>
            <p:ph idx="1"/>
          </p:nvPr>
        </p:nvPicPr>
        <p:blipFill>
          <a:blip r:embed="rId2"/>
          <a:stretch>
            <a:fillRect/>
          </a:stretch>
        </p:blipFill>
        <p:spPr>
          <a:xfrm>
            <a:off x="0" y="0"/>
            <a:ext cx="12237240" cy="6122020"/>
          </a:xfrm>
        </p:spPr>
      </p:pic>
    </p:spTree>
    <p:extLst>
      <p:ext uri="{BB962C8B-B14F-4D97-AF65-F5344CB8AC3E}">
        <p14:creationId xmlns:p14="http://schemas.microsoft.com/office/powerpoint/2010/main" val="4037792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6A0F5FE-2889-4D62-9B5E-5447DE0D427A}"/>
              </a:ext>
            </a:extLst>
          </p:cNvPr>
          <p:cNvSpPr>
            <a:spLocks noGrp="1"/>
          </p:cNvSpPr>
          <p:nvPr>
            <p:ph type="title"/>
          </p:nvPr>
        </p:nvSpPr>
        <p:spPr/>
        <p:txBody>
          <a:bodyPr/>
          <a:lstStyle/>
          <a:p>
            <a:endParaRPr lang="en-US"/>
          </a:p>
        </p:txBody>
      </p:sp>
      <p:pic>
        <p:nvPicPr>
          <p:cNvPr id="5" name="Tartalom helye 4" descr="A képen homály látható&#10;&#10;Automatikusan generált leírás">
            <a:extLst>
              <a:ext uri="{FF2B5EF4-FFF2-40B4-BE49-F238E27FC236}">
                <a16:creationId xmlns:a16="http://schemas.microsoft.com/office/drawing/2014/main" id="{888F7007-FA57-4666-A0C1-349CB35FD614}"/>
              </a:ext>
            </a:extLst>
          </p:cNvPr>
          <p:cNvPicPr>
            <a:picLocks noGrp="1" noChangeAspect="1"/>
          </p:cNvPicPr>
          <p:nvPr>
            <p:ph idx="1"/>
          </p:nvPr>
        </p:nvPicPr>
        <p:blipFill>
          <a:blip r:embed="rId2"/>
          <a:stretch>
            <a:fillRect/>
          </a:stretch>
        </p:blipFill>
        <p:spPr>
          <a:xfrm>
            <a:off x="0" y="0"/>
            <a:ext cx="12170370" cy="6088566"/>
          </a:xfrm>
        </p:spPr>
      </p:pic>
    </p:spTree>
    <p:extLst>
      <p:ext uri="{BB962C8B-B14F-4D97-AF65-F5344CB8AC3E}">
        <p14:creationId xmlns:p14="http://schemas.microsoft.com/office/powerpoint/2010/main" val="2378388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4CBFF99-5D80-43F4-A57E-B191FB0E1EA8}"/>
              </a:ext>
            </a:extLst>
          </p:cNvPr>
          <p:cNvSpPr>
            <a:spLocks noGrp="1"/>
          </p:cNvSpPr>
          <p:nvPr>
            <p:ph type="title"/>
          </p:nvPr>
        </p:nvSpPr>
        <p:spPr/>
        <p:txBody>
          <a:bodyPr/>
          <a:lstStyle/>
          <a:p>
            <a:endParaRPr lang="en-US"/>
          </a:p>
        </p:txBody>
      </p:sp>
      <p:pic>
        <p:nvPicPr>
          <p:cNvPr id="5" name="Tartalom helye 4" descr="A képen homály látható&#10;&#10;Automatikusan generált leírás">
            <a:extLst>
              <a:ext uri="{FF2B5EF4-FFF2-40B4-BE49-F238E27FC236}">
                <a16:creationId xmlns:a16="http://schemas.microsoft.com/office/drawing/2014/main" id="{B9A36975-54E6-43E6-B89B-7041FCA9C1D9}"/>
              </a:ext>
            </a:extLst>
          </p:cNvPr>
          <p:cNvPicPr>
            <a:picLocks noGrp="1" noChangeAspect="1"/>
          </p:cNvPicPr>
          <p:nvPr>
            <p:ph idx="1"/>
          </p:nvPr>
        </p:nvPicPr>
        <p:blipFill>
          <a:blip r:embed="rId2"/>
          <a:stretch>
            <a:fillRect/>
          </a:stretch>
        </p:blipFill>
        <p:spPr>
          <a:xfrm>
            <a:off x="0" y="-1"/>
            <a:ext cx="12192000" cy="6099387"/>
          </a:xfrm>
        </p:spPr>
      </p:pic>
    </p:spTree>
    <p:extLst>
      <p:ext uri="{BB962C8B-B14F-4D97-AF65-F5344CB8AC3E}">
        <p14:creationId xmlns:p14="http://schemas.microsoft.com/office/powerpoint/2010/main" val="1342839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BCC600F-1DDD-4E1E-93B2-3C43FD99B048}"/>
              </a:ext>
            </a:extLst>
          </p:cNvPr>
          <p:cNvSpPr>
            <a:spLocks noGrp="1"/>
          </p:cNvSpPr>
          <p:nvPr>
            <p:ph type="title"/>
          </p:nvPr>
        </p:nvSpPr>
        <p:spPr/>
        <p:txBody>
          <a:bodyPr/>
          <a:lstStyle/>
          <a:p>
            <a:endParaRPr lang="en-US"/>
          </a:p>
        </p:txBody>
      </p:sp>
      <p:pic>
        <p:nvPicPr>
          <p:cNvPr id="5" name="Tartalom helye 4" descr="A képen éjszakai égbolt látható&#10;&#10;Automatikusan generált leírás">
            <a:extLst>
              <a:ext uri="{FF2B5EF4-FFF2-40B4-BE49-F238E27FC236}">
                <a16:creationId xmlns:a16="http://schemas.microsoft.com/office/drawing/2014/main" id="{EFC99096-CBE9-48CE-BADF-5CCB454B1E2F}"/>
              </a:ext>
            </a:extLst>
          </p:cNvPr>
          <p:cNvPicPr>
            <a:picLocks noGrp="1" noChangeAspect="1"/>
          </p:cNvPicPr>
          <p:nvPr>
            <p:ph idx="1"/>
          </p:nvPr>
        </p:nvPicPr>
        <p:blipFill>
          <a:blip r:embed="rId2"/>
          <a:stretch>
            <a:fillRect/>
          </a:stretch>
        </p:blipFill>
        <p:spPr>
          <a:xfrm>
            <a:off x="0" y="-1"/>
            <a:ext cx="12259532" cy="6133172"/>
          </a:xfrm>
        </p:spPr>
      </p:pic>
    </p:spTree>
    <p:extLst>
      <p:ext uri="{BB962C8B-B14F-4D97-AF65-F5344CB8AC3E}">
        <p14:creationId xmlns:p14="http://schemas.microsoft.com/office/powerpoint/2010/main" val="2958786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726EC50-12E2-465A-8560-CB90695E1422}"/>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1E39670B-A299-40ED-8192-05DE4F9F8E1F}"/>
              </a:ext>
            </a:extLst>
          </p:cNvPr>
          <p:cNvSpPr>
            <a:spLocks noGrp="1"/>
          </p:cNvSpPr>
          <p:nvPr>
            <p:ph idx="1"/>
          </p:nvPr>
        </p:nvSpPr>
        <p:spPr/>
        <p:txBody>
          <a:bodyPr/>
          <a:lstStyle/>
          <a:p>
            <a:endParaRPr lang="en-US"/>
          </a:p>
        </p:txBody>
      </p:sp>
      <p:pic>
        <p:nvPicPr>
          <p:cNvPr id="14338" name="Picture 2" descr="Scientists uncover secrets of mysterious Mars cloud - CNET">
            <a:extLst>
              <a:ext uri="{FF2B5EF4-FFF2-40B4-BE49-F238E27FC236}">
                <a16:creationId xmlns:a16="http://schemas.microsoft.com/office/drawing/2014/main" id="{A36A8094-C490-44AF-BB8C-F479AB658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8953500" cy="503872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Mars Clouds (Chapter 5) - The Atmosphere and Climate of Mars">
            <a:extLst>
              <a:ext uri="{FF2B5EF4-FFF2-40B4-BE49-F238E27FC236}">
                <a16:creationId xmlns:a16="http://schemas.microsoft.com/office/drawing/2014/main" id="{56F729C5-0F2B-4A31-A81A-76D2A72BD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36149" y="4972049"/>
            <a:ext cx="2352675"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957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A18F906-1E57-4AA3-96D5-DE70987EF67D}"/>
              </a:ext>
            </a:extLst>
          </p:cNvPr>
          <p:cNvSpPr>
            <a:spLocks noGrp="1"/>
          </p:cNvSpPr>
          <p:nvPr>
            <p:ph type="title"/>
          </p:nvPr>
        </p:nvSpPr>
        <p:spPr/>
        <p:txBody>
          <a:bodyPr/>
          <a:lstStyle/>
          <a:p>
            <a:r>
              <a:rPr lang="hu-HU" dirty="0"/>
              <a:t>Hidroszférák jelenségei</a:t>
            </a:r>
            <a:endParaRPr lang="en-US" dirty="0"/>
          </a:p>
        </p:txBody>
      </p:sp>
      <p:sp>
        <p:nvSpPr>
          <p:cNvPr id="3" name="Tartalom helye 2">
            <a:extLst>
              <a:ext uri="{FF2B5EF4-FFF2-40B4-BE49-F238E27FC236}">
                <a16:creationId xmlns:a16="http://schemas.microsoft.com/office/drawing/2014/main" id="{0FABDFFF-AA1C-49D8-8896-C4333F4AB3F7}"/>
              </a:ext>
            </a:extLst>
          </p:cNvPr>
          <p:cNvSpPr>
            <a:spLocks noGrp="1"/>
          </p:cNvSpPr>
          <p:nvPr>
            <p:ph idx="1"/>
          </p:nvPr>
        </p:nvSpPr>
        <p:spPr/>
        <p:txBody>
          <a:bodyPr/>
          <a:lstStyle/>
          <a:p>
            <a:r>
              <a:rPr lang="hu-HU" dirty="0"/>
              <a:t>Óceán</a:t>
            </a:r>
          </a:p>
          <a:p>
            <a:r>
              <a:rPr lang="hu-HU" dirty="0"/>
              <a:t>Tenger</a:t>
            </a:r>
          </a:p>
          <a:p>
            <a:r>
              <a:rPr lang="hu-HU" dirty="0"/>
              <a:t>Tó</a:t>
            </a:r>
          </a:p>
          <a:p>
            <a:r>
              <a:rPr lang="hu-HU" dirty="0"/>
              <a:t>Folyó</a:t>
            </a:r>
          </a:p>
          <a:p>
            <a:r>
              <a:rPr lang="hu-HU" dirty="0"/>
              <a:t>Felszín alatti </a:t>
            </a:r>
            <a:endParaRPr lang="en-US" dirty="0"/>
          </a:p>
        </p:txBody>
      </p:sp>
      <p:pic>
        <p:nvPicPr>
          <p:cNvPr id="29698" name="Picture 2" descr="ESA - Valley networks suggest that rivers once flowed on Mars">
            <a:extLst>
              <a:ext uri="{FF2B5EF4-FFF2-40B4-BE49-F238E27FC236}">
                <a16:creationId xmlns:a16="http://schemas.microsoft.com/office/drawing/2014/main" id="{A7253B3F-3F4A-4F54-953F-CE0FD2CB99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5150" y="363886"/>
            <a:ext cx="5252584" cy="3958682"/>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Mars Channels and Valleys">
            <a:extLst>
              <a:ext uri="{FF2B5EF4-FFF2-40B4-BE49-F238E27FC236}">
                <a16:creationId xmlns:a16="http://schemas.microsoft.com/office/drawing/2014/main" id="{11DB8E79-FFBA-4A6B-92E8-4617A1462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0884" y="-237540"/>
            <a:ext cx="5276850" cy="2190750"/>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descr="Mars&amp;#39; valleys formed by precipitation – Physics of Environmental Systems |  ETH Zurich">
            <a:extLst>
              <a:ext uri="{FF2B5EF4-FFF2-40B4-BE49-F238E27FC236}">
                <a16:creationId xmlns:a16="http://schemas.microsoft.com/office/drawing/2014/main" id="{188663AD-5352-45B7-8A8A-9688058AB4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5151" y="4177765"/>
            <a:ext cx="5371866" cy="2680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435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FC53FA1-F866-4E47-AE57-2B3D64DCAB01}"/>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93D1608E-7287-4BB0-9226-9E2C00B8C8EE}"/>
              </a:ext>
            </a:extLst>
          </p:cNvPr>
          <p:cNvSpPr>
            <a:spLocks noGrp="1"/>
          </p:cNvSpPr>
          <p:nvPr>
            <p:ph idx="1"/>
          </p:nvPr>
        </p:nvSpPr>
        <p:spPr/>
        <p:txBody>
          <a:bodyPr/>
          <a:lstStyle/>
          <a:p>
            <a:endParaRPr lang="en-US"/>
          </a:p>
        </p:txBody>
      </p:sp>
      <p:pic>
        <p:nvPicPr>
          <p:cNvPr id="30722" name="Picture 2" descr="Mars Channels and Valleys">
            <a:extLst>
              <a:ext uri="{FF2B5EF4-FFF2-40B4-BE49-F238E27FC236}">
                <a16:creationId xmlns:a16="http://schemas.microsoft.com/office/drawing/2014/main" id="{8DCAF6B9-4AA7-47B5-B59F-7622BDBDD8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6096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160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DCDE17A-3D6A-417D-BEA9-CA8ABF190A40}"/>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891A2D83-6657-4A68-A5DD-5F779C7CFB6A}"/>
              </a:ext>
            </a:extLst>
          </p:cNvPr>
          <p:cNvSpPr>
            <a:spLocks noGrp="1"/>
          </p:cNvSpPr>
          <p:nvPr>
            <p:ph idx="1"/>
          </p:nvPr>
        </p:nvSpPr>
        <p:spPr/>
        <p:txBody>
          <a:bodyPr/>
          <a:lstStyle/>
          <a:p>
            <a:endParaRPr lang="en-US"/>
          </a:p>
        </p:txBody>
      </p:sp>
      <p:pic>
        <p:nvPicPr>
          <p:cNvPr id="16386" name="Picture 2" descr="Scientists find new surprises about Titan&amp;#39;s lakes | Space | EarthSky">
            <a:extLst>
              <a:ext uri="{FF2B5EF4-FFF2-40B4-BE49-F238E27FC236}">
                <a16:creationId xmlns:a16="http://schemas.microsoft.com/office/drawing/2014/main" id="{A5792DF4-84AF-4772-84D5-5500C95EF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3389" cy="6523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143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3EF400C-A6B3-4FBD-8AC9-D5732F60A214}"/>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37C73341-ECF8-4CF6-885C-6D2C71E3A383}"/>
              </a:ext>
            </a:extLst>
          </p:cNvPr>
          <p:cNvSpPr>
            <a:spLocks noGrp="1"/>
          </p:cNvSpPr>
          <p:nvPr>
            <p:ph idx="1"/>
          </p:nvPr>
        </p:nvSpPr>
        <p:spPr/>
        <p:txBody>
          <a:bodyPr/>
          <a:lstStyle/>
          <a:p>
            <a:endParaRPr lang="en-US"/>
          </a:p>
        </p:txBody>
      </p:sp>
      <p:pic>
        <p:nvPicPr>
          <p:cNvPr id="17410" name="Picture 2" descr="Map of lakes and seas on the northern (top) and southern (bottom) polar...  | Download Scientific Diagram">
            <a:extLst>
              <a:ext uri="{FF2B5EF4-FFF2-40B4-BE49-F238E27FC236}">
                <a16:creationId xmlns:a16="http://schemas.microsoft.com/office/drawing/2014/main" id="{AE7236A4-F501-4917-A999-B2FA9FE70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9678" y="0"/>
            <a:ext cx="64547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Ontario Lacus - Wikipedia">
            <a:extLst>
              <a:ext uri="{FF2B5EF4-FFF2-40B4-BE49-F238E27FC236}">
                <a16:creationId xmlns:a16="http://schemas.microsoft.com/office/drawing/2014/main" id="{6D4C7B72-E66E-4524-A036-9D4094C36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332" y="0"/>
            <a:ext cx="75834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565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3C053B9-1476-404A-B409-EB3C771C343E}"/>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6EC7F039-67AE-43F2-9A10-1DF7CD8A66EC}"/>
              </a:ext>
            </a:extLst>
          </p:cNvPr>
          <p:cNvSpPr>
            <a:spLocks noGrp="1"/>
          </p:cNvSpPr>
          <p:nvPr>
            <p:ph idx="1"/>
          </p:nvPr>
        </p:nvSpPr>
        <p:spPr/>
        <p:txBody>
          <a:bodyPr/>
          <a:lstStyle/>
          <a:p>
            <a:endParaRPr lang="en-US"/>
          </a:p>
        </p:txBody>
      </p:sp>
      <p:pic>
        <p:nvPicPr>
          <p:cNvPr id="18434" name="Picture 2" descr="Rivers on three worlds tell different tales | MIT News | Massachusetts  Institute of Technology">
            <a:extLst>
              <a:ext uri="{FF2B5EF4-FFF2-40B4-BE49-F238E27FC236}">
                <a16:creationId xmlns:a16="http://schemas.microsoft.com/office/drawing/2014/main" id="{CE6A4FC4-1FC2-48D4-B9A0-4680412E14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697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83F1941-F71F-40D7-B74F-50EBB6C25537}"/>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464A4FA8-8E93-4B9F-8936-5A3F6218CA14}"/>
              </a:ext>
            </a:extLst>
          </p:cNvPr>
          <p:cNvSpPr>
            <a:spLocks noGrp="1"/>
          </p:cNvSpPr>
          <p:nvPr>
            <p:ph idx="1"/>
          </p:nvPr>
        </p:nvSpPr>
        <p:spPr/>
        <p:txBody>
          <a:bodyPr/>
          <a:lstStyle/>
          <a:p>
            <a:endParaRPr lang="en-US"/>
          </a:p>
        </p:txBody>
      </p:sp>
      <p:pic>
        <p:nvPicPr>
          <p:cNvPr id="19458" name="Picture 2" descr="Methane rivers and rain shape Titan&amp;#39;s surface | New Scientist">
            <a:extLst>
              <a:ext uri="{FF2B5EF4-FFF2-40B4-BE49-F238E27FC236}">
                <a16:creationId xmlns:a16="http://schemas.microsoft.com/office/drawing/2014/main" id="{DD8DE39B-C383-4352-AC98-B6EF8DFD92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813395" cy="679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235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22F97F2-11ED-4783-A9A0-F9B35F202163}"/>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E557C8AA-6643-4EAE-AFBF-68C82CCBA2C7}"/>
              </a:ext>
            </a:extLst>
          </p:cNvPr>
          <p:cNvSpPr>
            <a:spLocks noGrp="1"/>
          </p:cNvSpPr>
          <p:nvPr>
            <p:ph idx="1"/>
          </p:nvPr>
        </p:nvSpPr>
        <p:spPr/>
        <p:txBody>
          <a:bodyPr/>
          <a:lstStyle/>
          <a:p>
            <a:endParaRPr lang="en-US"/>
          </a:p>
        </p:txBody>
      </p:sp>
      <p:pic>
        <p:nvPicPr>
          <p:cNvPr id="20482" name="Picture 2" descr="Rivers On Saturn&amp;#39;s Moon Titan Could Help NASA Determine Whether Moon Is  Ripe To Host Life – Movs.World">
            <a:extLst>
              <a:ext uri="{FF2B5EF4-FFF2-40B4-BE49-F238E27FC236}">
                <a16:creationId xmlns:a16="http://schemas.microsoft.com/office/drawing/2014/main" id="{70F50041-32E1-49F1-B393-E121B151D8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62" y="-1"/>
            <a:ext cx="12014310" cy="5988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550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C87E904-DB37-4533-90C7-8BEE27E51E10}"/>
              </a:ext>
            </a:extLst>
          </p:cNvPr>
          <p:cNvSpPr>
            <a:spLocks noGrp="1"/>
          </p:cNvSpPr>
          <p:nvPr>
            <p:ph type="title"/>
          </p:nvPr>
        </p:nvSpPr>
        <p:spPr/>
        <p:txBody>
          <a:bodyPr/>
          <a:lstStyle/>
          <a:p>
            <a:endParaRPr lang="en-US"/>
          </a:p>
        </p:txBody>
      </p:sp>
      <p:pic>
        <p:nvPicPr>
          <p:cNvPr id="21506" name="Picture 2" descr="Alluvial Fans on Mars | Planetary Geomorphology Image of the Month">
            <a:extLst>
              <a:ext uri="{FF2B5EF4-FFF2-40B4-BE49-F238E27FC236}">
                <a16:creationId xmlns:a16="http://schemas.microsoft.com/office/drawing/2014/main" id="{E3327FFD-C279-4B64-A82D-5CFB00A983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9135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Gullies on Mars show tantalizing signs of rec | EurekAlert!">
            <a:extLst>
              <a:ext uri="{FF2B5EF4-FFF2-40B4-BE49-F238E27FC236}">
                <a16:creationId xmlns:a16="http://schemas.microsoft.com/office/drawing/2014/main" id="{83750514-EA2A-4032-B994-6452374210D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486078" y="-1"/>
            <a:ext cx="3702746" cy="6803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349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2DBFB12-C523-4130-9F51-0A14042FD7A2}"/>
              </a:ext>
            </a:extLst>
          </p:cNvPr>
          <p:cNvSpPr>
            <a:spLocks noGrp="1"/>
          </p:cNvSpPr>
          <p:nvPr>
            <p:ph type="title"/>
          </p:nvPr>
        </p:nvSpPr>
        <p:spPr/>
        <p:txBody>
          <a:bodyPr/>
          <a:lstStyle/>
          <a:p>
            <a:endParaRPr lang="en-US"/>
          </a:p>
        </p:txBody>
      </p:sp>
      <p:pic>
        <p:nvPicPr>
          <p:cNvPr id="22530" name="Picture 2" descr="NASA picks ancient Martian river delta for 2020 rover touchdown">
            <a:extLst>
              <a:ext uri="{FF2B5EF4-FFF2-40B4-BE49-F238E27FC236}">
                <a16:creationId xmlns:a16="http://schemas.microsoft.com/office/drawing/2014/main" id="{2D818E84-9DC3-4A73-8BDC-202BE75A2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315200" cy="5857875"/>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Delta-Like Fan On Mars Suggests Ancient Rivers Were Persistent – NASA&amp;#39;s Mars  Exploration Program">
            <a:extLst>
              <a:ext uri="{FF2B5EF4-FFF2-40B4-BE49-F238E27FC236}">
                <a16:creationId xmlns:a16="http://schemas.microsoft.com/office/drawing/2014/main" id="{BEB831CE-36C1-4E27-BBD0-AB696A79098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20000" y="4023360"/>
            <a:ext cx="4572000" cy="2834640"/>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a:extLst>
              <a:ext uri="{FF2B5EF4-FFF2-40B4-BE49-F238E27FC236}">
                <a16:creationId xmlns:a16="http://schemas.microsoft.com/office/drawing/2014/main" id="{0A4F3085-9EE5-4EFF-9631-112EC2DEAA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6943" y="0"/>
            <a:ext cx="4555057" cy="2955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868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14ADE44-5FB5-4DDB-8B3E-76084E3ED184}"/>
              </a:ext>
            </a:extLst>
          </p:cNvPr>
          <p:cNvSpPr>
            <a:spLocks noGrp="1"/>
          </p:cNvSpPr>
          <p:nvPr>
            <p:ph type="title"/>
          </p:nvPr>
        </p:nvSpPr>
        <p:spPr/>
        <p:txBody>
          <a:bodyPr/>
          <a:lstStyle/>
          <a:p>
            <a:r>
              <a:rPr lang="hu-HU" dirty="0"/>
              <a:t>ILLÓSZFÉRA-LITOSZFÉRA KAPCSOLATOK</a:t>
            </a:r>
            <a:endParaRPr lang="en-US" dirty="0"/>
          </a:p>
        </p:txBody>
      </p:sp>
      <p:sp>
        <p:nvSpPr>
          <p:cNvPr id="3" name="Tartalom helye 2">
            <a:extLst>
              <a:ext uri="{FF2B5EF4-FFF2-40B4-BE49-F238E27FC236}">
                <a16:creationId xmlns:a16="http://schemas.microsoft.com/office/drawing/2014/main" id="{A4DCF223-B120-4476-AE40-558705B1E037}"/>
              </a:ext>
            </a:extLst>
          </p:cNvPr>
          <p:cNvSpPr>
            <a:spLocks noGrp="1"/>
          </p:cNvSpPr>
          <p:nvPr>
            <p:ph idx="1"/>
          </p:nvPr>
        </p:nvSpPr>
        <p:spPr>
          <a:xfrm>
            <a:off x="1141413" y="2174985"/>
            <a:ext cx="2076349" cy="3581401"/>
          </a:xfrm>
        </p:spPr>
        <p:txBody>
          <a:bodyPr/>
          <a:lstStyle/>
          <a:p>
            <a:r>
              <a:rPr lang="hu-HU" dirty="0"/>
              <a:t>Lepusztulás</a:t>
            </a:r>
          </a:p>
          <a:p>
            <a:r>
              <a:rPr lang="hu-HU" dirty="0"/>
              <a:t>Légköri Lebegtetés</a:t>
            </a:r>
          </a:p>
          <a:p>
            <a:r>
              <a:rPr lang="hu-HU" dirty="0"/>
              <a:t>Becsapódás módosítás (törmelékterítő)</a:t>
            </a:r>
          </a:p>
        </p:txBody>
      </p:sp>
      <p:pic>
        <p:nvPicPr>
          <p:cNvPr id="4" name="Picture 2">
            <a:extLst>
              <a:ext uri="{FF2B5EF4-FFF2-40B4-BE49-F238E27FC236}">
                <a16:creationId xmlns:a16="http://schemas.microsoft.com/office/drawing/2014/main" id="{F0C33B8D-7619-4DF4-95C8-4971CB56E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704161" y="2174985"/>
            <a:ext cx="7343393" cy="4683015"/>
          </a:xfrm>
          <a:prstGeom prst="rect">
            <a:avLst/>
          </a:prstGeom>
        </p:spPr>
      </p:pic>
      <p:pic>
        <p:nvPicPr>
          <p:cNvPr id="15362" name="Picture 2" descr="Geology of Mars } Cratering">
            <a:extLst>
              <a:ext uri="{FF2B5EF4-FFF2-40B4-BE49-F238E27FC236}">
                <a16:creationId xmlns:a16="http://schemas.microsoft.com/office/drawing/2014/main" id="{AB7782C0-A721-46F8-930C-9CB3D6C8D2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0051" y="3714750"/>
            <a:ext cx="4105275"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001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01511B5-9C47-402C-BA48-06CF5CD332A4}"/>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85B26B2D-8B90-47E8-9C3D-52FD3659513B}"/>
              </a:ext>
            </a:extLst>
          </p:cNvPr>
          <p:cNvSpPr>
            <a:spLocks noGrp="1"/>
          </p:cNvSpPr>
          <p:nvPr>
            <p:ph idx="1"/>
          </p:nvPr>
        </p:nvSpPr>
        <p:spPr/>
        <p:txBody>
          <a:bodyPr/>
          <a:lstStyle/>
          <a:p>
            <a:endParaRPr lang="en-US"/>
          </a:p>
        </p:txBody>
      </p:sp>
      <p:pic>
        <p:nvPicPr>
          <p:cNvPr id="23554" name="Picture 2" descr="MarsWatch Albedo Map - 1997">
            <a:extLst>
              <a:ext uri="{FF2B5EF4-FFF2-40B4-BE49-F238E27FC236}">
                <a16:creationId xmlns:a16="http://schemas.microsoft.com/office/drawing/2014/main" id="{A01250E3-D526-4CA4-A8D8-E88E07241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77477" cy="6579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901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7083659-1D9B-4D3E-96AD-598083F6239A}"/>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7AAC48A1-164A-4803-BA9E-94B2C3F92303}"/>
              </a:ext>
            </a:extLst>
          </p:cNvPr>
          <p:cNvSpPr>
            <a:spLocks noGrp="1"/>
          </p:cNvSpPr>
          <p:nvPr>
            <p:ph idx="1"/>
          </p:nvPr>
        </p:nvSpPr>
        <p:spPr/>
        <p:txBody>
          <a:bodyPr/>
          <a:lstStyle/>
          <a:p>
            <a:endParaRPr lang="en-US"/>
          </a:p>
        </p:txBody>
      </p:sp>
      <p:pic>
        <p:nvPicPr>
          <p:cNvPr id="24580" name="Picture 4">
            <a:extLst>
              <a:ext uri="{FF2B5EF4-FFF2-40B4-BE49-F238E27FC236}">
                <a16:creationId xmlns:a16="http://schemas.microsoft.com/office/drawing/2014/main" id="{E76F284D-1292-43D3-862F-B2E0FA929B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918"/>
            <a:ext cx="12158546" cy="6079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02582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97C1720-F836-4A16-B04D-8049CD772395}"/>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3F8C270A-52AE-482E-B0BD-824C23EB48A8}"/>
              </a:ext>
            </a:extLst>
          </p:cNvPr>
          <p:cNvSpPr>
            <a:spLocks noGrp="1"/>
          </p:cNvSpPr>
          <p:nvPr>
            <p:ph idx="1"/>
          </p:nvPr>
        </p:nvSpPr>
        <p:spPr/>
        <p:txBody>
          <a:bodyPr/>
          <a:lstStyle/>
          <a:p>
            <a:endParaRPr lang="en-US"/>
          </a:p>
        </p:txBody>
      </p:sp>
      <p:pic>
        <p:nvPicPr>
          <p:cNvPr id="25602" name="Picture 2">
            <a:extLst>
              <a:ext uri="{FF2B5EF4-FFF2-40B4-BE49-F238E27FC236}">
                <a16:creationId xmlns:a16="http://schemas.microsoft.com/office/drawing/2014/main" id="{64567FD9-34BE-41EF-975F-74F8083CC0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0825"/>
            <a:ext cx="12192000" cy="635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07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1ED2BF5-F5C6-4260-A7CF-E9AFB0EDF92D}"/>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94251CEE-9074-423C-A614-2FD1783304CC}"/>
              </a:ext>
            </a:extLst>
          </p:cNvPr>
          <p:cNvSpPr>
            <a:spLocks noGrp="1"/>
          </p:cNvSpPr>
          <p:nvPr>
            <p:ph idx="1"/>
          </p:nvPr>
        </p:nvSpPr>
        <p:spPr/>
        <p:txBody>
          <a:bodyPr/>
          <a:lstStyle/>
          <a:p>
            <a:endParaRPr lang="en-US" dirty="0"/>
          </a:p>
        </p:txBody>
      </p:sp>
      <p:pic>
        <p:nvPicPr>
          <p:cNvPr id="26626" name="Picture 2" descr="Dust devil tracks - Wikipedia">
            <a:extLst>
              <a:ext uri="{FF2B5EF4-FFF2-40B4-BE49-F238E27FC236}">
                <a16:creationId xmlns:a16="http://schemas.microsoft.com/office/drawing/2014/main" id="{DF28E3C3-286A-4713-819F-1B9E3722A0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1925"/>
            <a:ext cx="4876800" cy="6696075"/>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NASA - The Serpent Dust Devil of Mars">
            <a:extLst>
              <a:ext uri="{FF2B5EF4-FFF2-40B4-BE49-F238E27FC236}">
                <a16:creationId xmlns:a16="http://schemas.microsoft.com/office/drawing/2014/main" id="{15EEC500-2091-43C9-9913-87718D6834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2" y="1"/>
            <a:ext cx="4759559" cy="3155794"/>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Mars dust devil whirls for Opportunity rover&amp;#39;s camera - CNET">
            <a:extLst>
              <a:ext uri="{FF2B5EF4-FFF2-40B4-BE49-F238E27FC236}">
                <a16:creationId xmlns:a16="http://schemas.microsoft.com/office/drawing/2014/main" id="{08182F55-FF6F-4044-A493-066E7FFFD2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799" y="3269049"/>
            <a:ext cx="6380356" cy="358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490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6E72209-5C74-4EA6-8086-4F87FB9D9ED7}"/>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1C6B912A-F07C-4BDA-B114-811DF25A87F2}"/>
              </a:ext>
            </a:extLst>
          </p:cNvPr>
          <p:cNvSpPr>
            <a:spLocks noGrp="1"/>
          </p:cNvSpPr>
          <p:nvPr>
            <p:ph idx="1"/>
          </p:nvPr>
        </p:nvSpPr>
        <p:spPr/>
        <p:txBody>
          <a:bodyPr/>
          <a:lstStyle/>
          <a:p>
            <a:endParaRPr lang="en-US"/>
          </a:p>
        </p:txBody>
      </p:sp>
      <p:pic>
        <p:nvPicPr>
          <p:cNvPr id="27650" name="Picture 2" descr="ESA - Dark dust devil tracks on Mars">
            <a:extLst>
              <a:ext uri="{FF2B5EF4-FFF2-40B4-BE49-F238E27FC236}">
                <a16:creationId xmlns:a16="http://schemas.microsoft.com/office/drawing/2014/main" id="{A7B711CC-6484-4B81-A86D-96AD4C78A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386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214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2F34115-518A-413E-8B0A-39C9DEE101A2}"/>
              </a:ext>
            </a:extLst>
          </p:cNvPr>
          <p:cNvSpPr>
            <a:spLocks noGrp="1"/>
          </p:cNvSpPr>
          <p:nvPr>
            <p:ph type="title"/>
          </p:nvPr>
        </p:nvSpPr>
        <p:spPr/>
        <p:txBody>
          <a:bodyPr/>
          <a:lstStyle/>
          <a:p>
            <a:r>
              <a:rPr lang="hu-HU" dirty="0" err="1"/>
              <a:t>KRIOSZFÉRA</a:t>
            </a:r>
            <a:endParaRPr lang="en-US" dirty="0"/>
          </a:p>
        </p:txBody>
      </p:sp>
      <p:sp>
        <p:nvSpPr>
          <p:cNvPr id="3" name="Tartalom helye 2">
            <a:extLst>
              <a:ext uri="{FF2B5EF4-FFF2-40B4-BE49-F238E27FC236}">
                <a16:creationId xmlns:a16="http://schemas.microsoft.com/office/drawing/2014/main" id="{C90B78E4-C583-4546-B241-DC9BF6554118}"/>
              </a:ext>
            </a:extLst>
          </p:cNvPr>
          <p:cNvSpPr>
            <a:spLocks noGrp="1"/>
          </p:cNvSpPr>
          <p:nvPr>
            <p:ph idx="1"/>
          </p:nvPr>
        </p:nvSpPr>
        <p:spPr/>
        <p:txBody>
          <a:bodyPr/>
          <a:lstStyle/>
          <a:p>
            <a:endParaRPr lang="en-US" dirty="0"/>
          </a:p>
        </p:txBody>
      </p:sp>
      <p:pic>
        <p:nvPicPr>
          <p:cNvPr id="2050" name="Picture 2" descr="A summary of the recent (last millions of year) changes in the Mars orbital parameters and their consequences on the mobilization of water across the planet. In the first cartoon on the left, the blue arrow is reoriented to the north pole to indicate the seasonal sublimation and return of water to the permanent cap. All other cases with high, low obliquity and precession changes generate a permanent extraction of water from the cap towards locations indicated by the arrows. ">
            <a:extLst>
              <a:ext uri="{FF2B5EF4-FFF2-40B4-BE49-F238E27FC236}">
                <a16:creationId xmlns:a16="http://schemas.microsoft.com/office/drawing/2014/main" id="{D615D915-C39C-433A-AF17-75F6BE5CB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8483" y="2667799"/>
            <a:ext cx="5990341" cy="249825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CD3B648-F83B-4538-BF85-A52E2E8784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36" y="4359745"/>
            <a:ext cx="6056376" cy="249825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cent Climate Variations (Chapter 16) - The Atmosphere and Climate of Mars">
            <a:extLst>
              <a:ext uri="{FF2B5EF4-FFF2-40B4-BE49-F238E27FC236}">
                <a16:creationId xmlns:a16="http://schemas.microsoft.com/office/drawing/2014/main" id="{48AA9F3D-08BB-4371-BE91-06F60453D4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1862" y="56822"/>
            <a:ext cx="7040137" cy="23962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Snowball Earth: with the high albedo of ~1, snow and ice reflects the... |  Download Scientific Diagram">
            <a:extLst>
              <a:ext uri="{FF2B5EF4-FFF2-40B4-BE49-F238E27FC236}">
                <a16:creationId xmlns:a16="http://schemas.microsoft.com/office/drawing/2014/main" id="{E6DD26ED-E801-4A05-9FE3-24CE2B8A9D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666999"/>
            <a:ext cx="1623347" cy="1623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3516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2AC773F-5600-44F1-8B95-4712313657C2}"/>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7569E4CC-D409-4E3D-8766-974CA8E51BB9}"/>
              </a:ext>
            </a:extLst>
          </p:cNvPr>
          <p:cNvSpPr>
            <a:spLocks noGrp="1"/>
          </p:cNvSpPr>
          <p:nvPr>
            <p:ph idx="1"/>
          </p:nvPr>
        </p:nvSpPr>
        <p:spPr/>
        <p:txBody>
          <a:bodyPr/>
          <a:lstStyle/>
          <a:p>
            <a:endParaRPr lang="en-US" dirty="0"/>
          </a:p>
        </p:txBody>
      </p:sp>
      <p:pic>
        <p:nvPicPr>
          <p:cNvPr id="32770" name="Picture 2" descr="New global map of Pluto – Astronomy Now">
            <a:extLst>
              <a:ext uri="{FF2B5EF4-FFF2-40B4-BE49-F238E27FC236}">
                <a16:creationId xmlns:a16="http://schemas.microsoft.com/office/drawing/2014/main" id="{63125600-3AA0-43AA-87C4-C3F2779C2D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31748"/>
            <a:ext cx="12192000" cy="4292600"/>
          </a:xfrm>
          <a:prstGeom prst="rect">
            <a:avLst/>
          </a:prstGeom>
          <a:noFill/>
          <a:extLst>
            <a:ext uri="{909E8E84-426E-40DD-AFC4-6F175D3DCCD1}">
              <a14:hiddenFill xmlns:a14="http://schemas.microsoft.com/office/drawing/2010/main">
                <a:solidFill>
                  <a:srgbClr val="FFFFFF"/>
                </a:solidFill>
              </a14:hiddenFill>
            </a:ext>
          </a:extLst>
        </p:spPr>
      </p:pic>
      <p:pic>
        <p:nvPicPr>
          <p:cNvPr id="32774" name="Picture 6" descr="map of pluto">
            <a:extLst>
              <a:ext uri="{FF2B5EF4-FFF2-40B4-BE49-F238E27FC236}">
                <a16:creationId xmlns:a16="http://schemas.microsoft.com/office/drawing/2014/main" id="{ED13C1C8-3B61-4AFA-9C5E-25D09EC728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70" y="3590693"/>
            <a:ext cx="5927742" cy="3235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2558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062D4C0-FC98-4516-A118-766E3937E43A}"/>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2D0D518A-08DB-4BFB-9A0B-904F50817D92}"/>
              </a:ext>
            </a:extLst>
          </p:cNvPr>
          <p:cNvSpPr>
            <a:spLocks noGrp="1"/>
          </p:cNvSpPr>
          <p:nvPr>
            <p:ph idx="1"/>
          </p:nvPr>
        </p:nvSpPr>
        <p:spPr/>
        <p:txBody>
          <a:bodyPr/>
          <a:lstStyle/>
          <a:p>
            <a:endParaRPr lang="en-US"/>
          </a:p>
        </p:txBody>
      </p:sp>
      <p:pic>
        <p:nvPicPr>
          <p:cNvPr id="33794" name="Picture 2" descr="Pluto's varied terrains">
            <a:extLst>
              <a:ext uri="{FF2B5EF4-FFF2-40B4-BE49-F238E27FC236}">
                <a16:creationId xmlns:a16="http://schemas.microsoft.com/office/drawing/2014/main" id="{874F9874-09AD-4E6F-96E6-F6C0DB7572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737" y="-20446"/>
            <a:ext cx="9382125" cy="5448300"/>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Pluto Sputnik Planum region">
            <a:extLst>
              <a:ext uri="{FF2B5EF4-FFF2-40B4-BE49-F238E27FC236}">
                <a16:creationId xmlns:a16="http://schemas.microsoft.com/office/drawing/2014/main" id="{BA22B4F9-BC91-4782-BCCC-59A70BB5BD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6516" y="0"/>
            <a:ext cx="9034637" cy="5448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9592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46441A2-B431-4637-8C17-F21AABA7B401}"/>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9AA7251D-0DFE-4125-AB01-A58AD7979AAE}"/>
              </a:ext>
            </a:extLst>
          </p:cNvPr>
          <p:cNvSpPr>
            <a:spLocks noGrp="1"/>
          </p:cNvSpPr>
          <p:nvPr>
            <p:ph idx="1"/>
          </p:nvPr>
        </p:nvSpPr>
        <p:spPr/>
        <p:txBody>
          <a:bodyPr/>
          <a:lstStyle/>
          <a:p>
            <a:endParaRPr lang="en-US"/>
          </a:p>
        </p:txBody>
      </p:sp>
      <p:pic>
        <p:nvPicPr>
          <p:cNvPr id="34818" name="Picture 2" descr="Atmospheric Escape and Flowing N2 Ice Glaciers – What Resupplies Pluto&amp;#39;s  Nitrogen? – Pluto New Horizons">
            <a:extLst>
              <a:ext uri="{FF2B5EF4-FFF2-40B4-BE49-F238E27FC236}">
                <a16:creationId xmlns:a16="http://schemas.microsoft.com/office/drawing/2014/main" id="{5FE59673-4E32-4EFE-868E-E074007A5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182225"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38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3E1B321-3679-4A2D-BE8F-B2168E8CE2CE}"/>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8179A9DF-EEE0-4297-8897-6F631FFC1962}"/>
              </a:ext>
            </a:extLst>
          </p:cNvPr>
          <p:cNvSpPr>
            <a:spLocks noGrp="1"/>
          </p:cNvSpPr>
          <p:nvPr>
            <p:ph idx="1"/>
          </p:nvPr>
        </p:nvSpPr>
        <p:spPr/>
        <p:txBody>
          <a:bodyPr/>
          <a:lstStyle/>
          <a:p>
            <a:endParaRPr lang="en-US"/>
          </a:p>
        </p:txBody>
      </p:sp>
      <p:pic>
        <p:nvPicPr>
          <p:cNvPr id="35842" name="Picture 2" descr="Europa (moon) - Wikipedia">
            <a:extLst>
              <a:ext uri="{FF2B5EF4-FFF2-40B4-BE49-F238E27FC236}">
                <a16:creationId xmlns:a16="http://schemas.microsoft.com/office/drawing/2014/main" id="{96C06A5B-7FC4-4EE3-8B06-6D781D28C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4620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1DA43C4-77E7-4D43-8E70-DA2EF752CB67}"/>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8711B7FD-767E-498C-AD34-2AB3B065B5F3}"/>
              </a:ext>
            </a:extLst>
          </p:cNvPr>
          <p:cNvSpPr>
            <a:spLocks noGrp="1"/>
          </p:cNvSpPr>
          <p:nvPr>
            <p:ph idx="1"/>
          </p:nvPr>
        </p:nvSpPr>
        <p:spPr/>
        <p:txBody>
          <a:bodyPr/>
          <a:lstStyle/>
          <a:p>
            <a:endParaRPr lang="en-US"/>
          </a:p>
        </p:txBody>
      </p:sp>
      <p:pic>
        <p:nvPicPr>
          <p:cNvPr id="37890" name="Picture 2" descr="Collection of orbital images shows rugged terrain.">
            <a:extLst>
              <a:ext uri="{FF2B5EF4-FFF2-40B4-BE49-F238E27FC236}">
                <a16:creationId xmlns:a16="http://schemas.microsoft.com/office/drawing/2014/main" id="{F9900A3F-80E5-4303-8028-BB4CEFA53E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0"/>
            <a:ext cx="10160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3503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77D0D7C-139E-45DD-9F58-3D970AA61A9C}"/>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3A39BE8D-1691-4D54-854F-C86052451B09}"/>
              </a:ext>
            </a:extLst>
          </p:cNvPr>
          <p:cNvSpPr>
            <a:spLocks noGrp="1"/>
          </p:cNvSpPr>
          <p:nvPr>
            <p:ph idx="1"/>
          </p:nvPr>
        </p:nvSpPr>
        <p:spPr/>
        <p:txBody>
          <a:bodyPr/>
          <a:lstStyle/>
          <a:p>
            <a:endParaRPr lang="en-US"/>
          </a:p>
        </p:txBody>
      </p:sp>
      <p:pic>
        <p:nvPicPr>
          <p:cNvPr id="4" name="Picture 4" descr="New Horizons Discovers Flowing Ices on Pluto | NASA">
            <a:extLst>
              <a:ext uri="{FF2B5EF4-FFF2-40B4-BE49-F238E27FC236}">
                <a16:creationId xmlns:a16="http://schemas.microsoft.com/office/drawing/2014/main" id="{495D23FC-6A39-4728-81A0-FDFA97722A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178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D8C86E9-7681-415C-B979-E6E6F5F8BEB1}"/>
              </a:ext>
            </a:extLst>
          </p:cNvPr>
          <p:cNvSpPr>
            <a:spLocks noGrp="1"/>
          </p:cNvSpPr>
          <p:nvPr>
            <p:ph type="title"/>
          </p:nvPr>
        </p:nvSpPr>
        <p:spPr>
          <a:xfrm>
            <a:off x="-3176" y="85081"/>
            <a:ext cx="9905998" cy="621792"/>
          </a:xfrm>
        </p:spPr>
        <p:txBody>
          <a:bodyPr/>
          <a:lstStyle/>
          <a:p>
            <a:r>
              <a:rPr lang="hu-HU" dirty="0" err="1"/>
              <a:t>Exo-tikus</a:t>
            </a:r>
            <a:r>
              <a:rPr lang="hu-HU" dirty="0"/>
              <a:t> illószférák</a:t>
            </a:r>
            <a:endParaRPr lang="en-US" dirty="0"/>
          </a:p>
        </p:txBody>
      </p:sp>
      <p:sp>
        <p:nvSpPr>
          <p:cNvPr id="3" name="Tartalom helye 2">
            <a:extLst>
              <a:ext uri="{FF2B5EF4-FFF2-40B4-BE49-F238E27FC236}">
                <a16:creationId xmlns:a16="http://schemas.microsoft.com/office/drawing/2014/main" id="{D89179F6-6762-49C0-96C6-1AD2222883FD}"/>
              </a:ext>
            </a:extLst>
          </p:cNvPr>
          <p:cNvSpPr>
            <a:spLocks noGrp="1"/>
          </p:cNvSpPr>
          <p:nvPr>
            <p:ph idx="1"/>
          </p:nvPr>
        </p:nvSpPr>
        <p:spPr/>
        <p:txBody>
          <a:bodyPr/>
          <a:lstStyle/>
          <a:p>
            <a:endParaRPr lang="en-US" dirty="0"/>
          </a:p>
        </p:txBody>
      </p:sp>
      <p:pic>
        <p:nvPicPr>
          <p:cNvPr id="1026" name="Picture 2" descr="Ocean Planets on the Brink of Detection">
            <a:extLst>
              <a:ext uri="{FF2B5EF4-FFF2-40B4-BE49-F238E27FC236}">
                <a16:creationId xmlns:a16="http://schemas.microsoft.com/office/drawing/2014/main" id="{EEAA77BD-A9AF-4E91-A6D3-709739AF76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0574" y="0"/>
            <a:ext cx="4301426" cy="30647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fathomably deep oceans on alien water worlds? | Space | EarthSky">
            <a:extLst>
              <a:ext uri="{FF2B5EF4-FFF2-40B4-BE49-F238E27FC236}">
                <a16:creationId xmlns:a16="http://schemas.microsoft.com/office/drawing/2014/main" id="{78E23CDA-C3A1-404E-AE79-E20BB30A6E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0574" y="3938016"/>
            <a:ext cx="4301425" cy="28013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SO astronomers observe exoplanet where it rains molten iron - Big Think">
            <a:extLst>
              <a:ext uri="{FF2B5EF4-FFF2-40B4-BE49-F238E27FC236}">
                <a16:creationId xmlns:a16="http://schemas.microsoft.com/office/drawing/2014/main" id="{41A9EA24-8175-4731-A038-58B873626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6317" y="3938016"/>
            <a:ext cx="5214257" cy="29199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Ocean Planets / Water Worlds">
            <a:extLst>
              <a:ext uri="{FF2B5EF4-FFF2-40B4-BE49-F238E27FC236}">
                <a16:creationId xmlns:a16="http://schemas.microsoft.com/office/drawing/2014/main" id="{F194D3CF-4553-4B24-B167-D85A3653EC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3109" y="1007477"/>
            <a:ext cx="3903478" cy="291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5873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64C5EDE-E5BC-493D-AE4B-DFF719C396C2}"/>
              </a:ext>
            </a:extLst>
          </p:cNvPr>
          <p:cNvSpPr>
            <a:spLocks noGrp="1"/>
          </p:cNvSpPr>
          <p:nvPr>
            <p:ph type="title"/>
          </p:nvPr>
        </p:nvSpPr>
        <p:spPr/>
        <p:txBody>
          <a:bodyPr/>
          <a:lstStyle/>
          <a:p>
            <a:endParaRPr lang="en-US"/>
          </a:p>
        </p:txBody>
      </p:sp>
      <p:sp>
        <p:nvSpPr>
          <p:cNvPr id="3" name="Tartalom helye 2">
            <a:extLst>
              <a:ext uri="{FF2B5EF4-FFF2-40B4-BE49-F238E27FC236}">
                <a16:creationId xmlns:a16="http://schemas.microsoft.com/office/drawing/2014/main" id="{F398151E-E64A-4FFC-990E-5959B915EA61}"/>
              </a:ext>
            </a:extLst>
          </p:cNvPr>
          <p:cNvSpPr>
            <a:spLocks noGrp="1"/>
          </p:cNvSpPr>
          <p:nvPr>
            <p:ph idx="1"/>
          </p:nvPr>
        </p:nvSpPr>
        <p:spPr/>
        <p:txBody>
          <a:bodyPr/>
          <a:lstStyle/>
          <a:p>
            <a:endParaRPr lang="en-US"/>
          </a:p>
        </p:txBody>
      </p:sp>
      <p:pic>
        <p:nvPicPr>
          <p:cNvPr id="28674" name="Picture 2" descr="Task C: The Habitable Planet | Virtual Planetary Laboratory">
            <a:extLst>
              <a:ext uri="{FF2B5EF4-FFF2-40B4-BE49-F238E27FC236}">
                <a16:creationId xmlns:a16="http://schemas.microsoft.com/office/drawing/2014/main" id="{022180A5-2363-4744-BB45-6D32740F1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6038" y="0"/>
            <a:ext cx="95583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3463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zita">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TM03457485[[fn=Szita]]</Template>
  <TotalTime>911</TotalTime>
  <Words>128</Words>
  <Application>Microsoft Office PowerPoint</Application>
  <PresentationFormat>Szélesvásznú</PresentationFormat>
  <Paragraphs>33</Paragraphs>
  <Slides>50</Slides>
  <Notes>0</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50</vt:i4>
      </vt:variant>
    </vt:vector>
  </HeadingPairs>
  <TitlesOfParts>
    <vt:vector size="56" baseType="lpstr">
      <vt:lpstr>Abadi</vt:lpstr>
      <vt:lpstr>Arial</vt:lpstr>
      <vt:lpstr>Calibri</vt:lpstr>
      <vt:lpstr>Century Gothic</vt:lpstr>
      <vt:lpstr>Roboto</vt:lpstr>
      <vt:lpstr>Szita</vt:lpstr>
      <vt:lpstr>PLANETOLÓGIA  A bolygók külső szférái:  légkörök, folyadékszférák, jégszférák. </vt:lpstr>
      <vt:lpstr>PLANETOLÓGIA  A bolygók külső szférái:  légkörök, folyadékszférák, jégszférák. ATMOSPHERES, HYDROSPHERES, CRYOSPHERES</vt:lpstr>
      <vt:lpstr>PLANETOLÓGIA  A bolygók külső szférái:  ILLÓSZFÉRÁK légkörök, folyadékszférák, jégszférák. ATMOSPHERES, HYDROSPHERES, CRYOSPHERES</vt:lpstr>
      <vt:lpstr>ILLÓSZFÉRÁK ÖSSZETÉTELE</vt:lpstr>
      <vt:lpstr> </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ILLÓSZFÉRÁK FŰTÉSE</vt:lpstr>
      <vt:lpstr>PowerPoint-bemutató</vt:lpstr>
      <vt:lpstr>Elszabadult üvegházhatás</vt:lpstr>
      <vt:lpstr>SARKI SAPKÁK</vt:lpstr>
      <vt:lpstr>Légköri jelenségek</vt:lpstr>
      <vt:lpstr>PowerPoint-bemutató</vt:lpstr>
      <vt:lpstr>PowerPoint-bemutató</vt:lpstr>
      <vt:lpstr>PowerPoint-bemutató</vt:lpstr>
      <vt:lpstr>PowerPoint-bemutató</vt:lpstr>
      <vt:lpstr>PowerPoint-bemutató</vt:lpstr>
      <vt:lpstr>PowerPoint-bemutató</vt:lpstr>
      <vt:lpstr>PowerPoint-bemutató</vt:lpstr>
      <vt:lpstr>Hidroszférák jelenségei</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ILLÓSZFÉRA-LITOSZFÉRA KAPCSOLATOK</vt:lpstr>
      <vt:lpstr>PowerPoint-bemutató</vt:lpstr>
      <vt:lpstr>PowerPoint-bemutató</vt:lpstr>
      <vt:lpstr>PowerPoint-bemutató</vt:lpstr>
      <vt:lpstr>PowerPoint-bemutató</vt:lpstr>
      <vt:lpstr>PowerPoint-bemutató</vt:lpstr>
      <vt:lpstr>KRIOSZFÉRA</vt:lpstr>
      <vt:lpstr>PowerPoint-bemutató</vt:lpstr>
      <vt:lpstr>PowerPoint-bemutató</vt:lpstr>
      <vt:lpstr>PowerPoint-bemutató</vt:lpstr>
      <vt:lpstr>PowerPoint-bemutató</vt:lpstr>
      <vt:lpstr>PowerPoint-bemutató</vt:lpstr>
      <vt:lpstr>PowerPoint-bemutató</vt:lpstr>
      <vt:lpstr>Exo-tikus illószférák</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Planetary landforms  A visual introduction</dc:title>
  <dc:creator>Hargitai Henrik</dc:creator>
  <cp:lastModifiedBy>Ed</cp:lastModifiedBy>
  <cp:revision>219</cp:revision>
  <dcterms:created xsi:type="dcterms:W3CDTF">2019-10-07T08:36:53Z</dcterms:created>
  <dcterms:modified xsi:type="dcterms:W3CDTF">2021-10-20T08:08:43Z</dcterms:modified>
</cp:coreProperties>
</file>