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4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1" r:id="rId13"/>
    <p:sldId id="268" r:id="rId14"/>
    <p:sldId id="269" r:id="rId15"/>
    <p:sldId id="270" r:id="rId16"/>
    <p:sldId id="274" r:id="rId17"/>
    <p:sldId id="275" r:id="rId18"/>
    <p:sldId id="282" r:id="rId19"/>
    <p:sldId id="271" r:id="rId20"/>
    <p:sldId id="272" r:id="rId21"/>
    <p:sldId id="276" r:id="rId22"/>
    <p:sldId id="273" r:id="rId23"/>
    <p:sldId id="277" r:id="rId24"/>
    <p:sldId id="278" r:id="rId25"/>
    <p:sldId id="262" r:id="rId26"/>
    <p:sldId id="279" r:id="rId27"/>
    <p:sldId id="280" r:id="rId28"/>
    <p:sldId id="281" r:id="rId29"/>
    <p:sldId id="28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26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51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18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8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87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90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52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92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2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831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753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35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147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146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146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91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985664-6F5C-41C6-BC8B-93AA15484EF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2E3BEA-83B1-4871-B364-05B453390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0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CEC6BE-B03B-4AA9-B9AE-29BAC9F996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Holdak a Külső-Naprendszerben</a:t>
            </a:r>
            <a:endParaRPr lang="en-US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4B2B248-78B9-4F09-A60B-BF9F600475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Hargitai Henrik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29456B-1BDE-434B-879A-94713804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028" y="982132"/>
            <a:ext cx="3685570" cy="1309655"/>
          </a:xfrm>
        </p:spPr>
        <p:txBody>
          <a:bodyPr>
            <a:normAutofit/>
          </a:bodyPr>
          <a:lstStyle/>
          <a:p>
            <a:r>
              <a:rPr lang="hu-HU" dirty="0"/>
              <a:t>Túl kevés</a:t>
            </a:r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A0EE424-07B2-4900-9DD0-D14204217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BE12B9-BB3A-46AF-B041-04F863359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6CAEDAE3-C53F-48C4-8B17-610E75A82EFA}"/>
              </a:ext>
            </a:extLst>
          </p:cNvPr>
          <p:cNvSpPr txBox="1"/>
          <p:nvPr/>
        </p:nvSpPr>
        <p:spPr>
          <a:xfrm>
            <a:off x="6858000" y="6488668"/>
            <a:ext cx="1427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Archie’s</a:t>
            </a:r>
            <a:r>
              <a:rPr lang="hu-HU" dirty="0"/>
              <a:t>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09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D8A109-F853-4B50-B035-973752998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9CD8EA-BEB9-431B-A4DD-B6412E9CB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C0A100E-C346-4917-99FA-413CB63BD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8"/>
            <a:ext cx="12193666" cy="685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003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C863D-8809-4C3E-B8DC-77849ADF8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B9D09-9F45-4B3A-A2B0-C19E059BF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 descr="Moons of Jupiter | TerraGenesis Wiki | Fandom">
            <a:extLst>
              <a:ext uri="{FF2B5EF4-FFF2-40B4-BE49-F238E27FC236}">
                <a16:creationId xmlns:a16="http://schemas.microsoft.com/office/drawing/2014/main" id="{BE7BB9B8-0395-43AF-A351-E7CCF7E99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79" y="214312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513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AE6E46-2FD2-4C0F-955C-0218BA8BE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FA236D-CCCE-4327-BA6E-96F99827F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hildrens_io_jup_en_m">
            <a:extLst>
              <a:ext uri="{FF2B5EF4-FFF2-40B4-BE49-F238E27FC236}">
                <a16:creationId xmlns:a16="http://schemas.microsoft.com/office/drawing/2014/main" id="{3C61FE63-7D50-4754-8B45-B0C2155F4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7458" cy="689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26B2C6DA-0ED5-436C-B826-A6AEB8F414E2}"/>
              </a:ext>
            </a:extLst>
          </p:cNvPr>
          <p:cNvSpPr txBox="1"/>
          <p:nvPr/>
        </p:nvSpPr>
        <p:spPr>
          <a:xfrm>
            <a:off x="9954228" y="6296628"/>
            <a:ext cx="15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Sirály Dóri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4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908A9F-A696-40B8-AB32-73DF72B5E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C10231-FE85-490E-8460-5E0F342C4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hildrens_europa_en_m">
            <a:extLst>
              <a:ext uri="{FF2B5EF4-FFF2-40B4-BE49-F238E27FC236}">
                <a16:creationId xmlns:a16="http://schemas.microsoft.com/office/drawing/2014/main" id="{B41F58B1-E2A4-4105-BE37-F3CE63F3D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8573"/>
            <a:ext cx="9980541" cy="688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7D18A236-116B-4E6A-A668-8CA091C3A23D}"/>
              </a:ext>
            </a:extLst>
          </p:cNvPr>
          <p:cNvSpPr txBox="1"/>
          <p:nvPr/>
        </p:nvSpPr>
        <p:spPr>
          <a:xfrm>
            <a:off x="10074794" y="6365547"/>
            <a:ext cx="164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Gévai Csilla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12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715544-BC82-408B-AEBF-F8765BDE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5B8976-96E7-4A75-9644-001C8BFAE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 descr="burba_europa">
            <a:extLst>
              <a:ext uri="{FF2B5EF4-FFF2-40B4-BE49-F238E27FC236}">
                <a16:creationId xmlns:a16="http://schemas.microsoft.com/office/drawing/2014/main" id="{7B76F9AD-294B-4197-8E28-39030491F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634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AADCFCC9-C2FC-4679-B70A-6DCED2C55150}"/>
              </a:ext>
            </a:extLst>
          </p:cNvPr>
          <p:cNvSpPr txBox="1"/>
          <p:nvPr/>
        </p:nvSpPr>
        <p:spPr>
          <a:xfrm>
            <a:off x="10787605" y="4678455"/>
            <a:ext cx="121534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G.A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Burba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: Nomenklatura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Detaley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Relyefa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Galileevych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Sputnikov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Jupitera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Nauka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, Moskva, 1984.</a:t>
            </a:r>
            <a:br>
              <a:rPr lang="en-US" sz="1000" dirty="0"/>
            </a:b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Editors: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K.P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.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Florenskiy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, Yu. I. </a:t>
            </a:r>
            <a:r>
              <a:rPr lang="en-US" sz="1000" b="0" i="0" dirty="0" err="1">
                <a:solidFill>
                  <a:srgbClr val="000000"/>
                </a:solidFill>
                <a:effectLst/>
                <a:latin typeface="-apple-system"/>
              </a:rPr>
              <a:t>Efremov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  <a:br>
              <a:rPr lang="en-US" sz="1000" dirty="0"/>
            </a:b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86242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34DBE5-532B-46A0-ABE5-A070F923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859337-5DEC-48D1-B666-AC1C26789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burba_europa_cross">
            <a:extLst>
              <a:ext uri="{FF2B5EF4-FFF2-40B4-BE49-F238E27FC236}">
                <a16:creationId xmlns:a16="http://schemas.microsoft.com/office/drawing/2014/main" id="{51504371-24D8-4845-B3D4-B4BE0B0D3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0"/>
            <a:ext cx="10883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0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EF1B56-94F9-4CC3-9057-73CF0AD0A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FEC4E2-0FD2-4408-98BE-BFD94C3FF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burba_ganymedes_1">
            <a:extLst>
              <a:ext uri="{FF2B5EF4-FFF2-40B4-BE49-F238E27FC236}">
                <a16:creationId xmlns:a16="http://schemas.microsoft.com/office/drawing/2014/main" id="{49F35153-9E48-44A2-B7B4-1F72EACB3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37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655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FC6C57-9AB7-4EB2-BF9B-BC0CE421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6A59124-3B94-4875-A247-151CFE7AB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ganymedes_1961_dollfus">
            <a:extLst>
              <a:ext uri="{FF2B5EF4-FFF2-40B4-BE49-F238E27FC236}">
                <a16:creationId xmlns:a16="http://schemas.microsoft.com/office/drawing/2014/main" id="{C7C5B9AB-7F93-4EEC-9012-F161222A9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" y="561854"/>
            <a:ext cx="1100137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1373236E-9148-4C7A-B88B-57ABF9B5800D}"/>
              </a:ext>
            </a:extLst>
          </p:cNvPr>
          <p:cNvSpPr txBox="1"/>
          <p:nvPr/>
        </p:nvSpPr>
        <p:spPr>
          <a:xfrm>
            <a:off x="693335" y="5746001"/>
            <a:ext cx="1090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A.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-apple-system"/>
              </a:rPr>
              <a:t>Dollfus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: Visual and photographic studies off planets at the Pic du Midi. In: Planets and Satellites, GP Kuiper and B Middlehurst, eds. Chicago Univ Press 543-571. 1961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247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90A457-4878-4049-AC6D-B3C03D435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5E89A6-7B15-4C86-A999-F78200F6C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burba_callisto">
            <a:extLst>
              <a:ext uri="{FF2B5EF4-FFF2-40B4-BE49-F238E27FC236}">
                <a16:creationId xmlns:a16="http://schemas.microsoft.com/office/drawing/2014/main" id="{6A9AF0A5-CA0A-4934-87BD-D79F971B3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8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144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C66CB7-C007-4AA1-901D-81C5C20D5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ECE35B-FBD1-496F-8BF7-BC92D4E30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hildrens_titan_en_m">
            <a:extLst>
              <a:ext uri="{FF2B5EF4-FFF2-40B4-BE49-F238E27FC236}">
                <a16:creationId xmlns:a16="http://schemas.microsoft.com/office/drawing/2014/main" id="{69E5207F-D900-4A82-A56A-09DDB7A88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26"/>
            <a:ext cx="9865180" cy="690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EE82429-0B96-40C1-880E-346396F518C7}"/>
              </a:ext>
            </a:extLst>
          </p:cNvPr>
          <p:cNvSpPr txBox="1"/>
          <p:nvPr/>
        </p:nvSpPr>
        <p:spPr>
          <a:xfrm>
            <a:off x="9988952" y="6296628"/>
            <a:ext cx="170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Pásztohy</a:t>
            </a:r>
            <a:r>
              <a:rPr lang="hu-HU" dirty="0"/>
              <a:t> Panka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12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C8195D-F664-49E8-A93B-F4F03FC83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8B8DA4-61EC-4C78-B88F-7B4C497DE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ti3">
            <a:extLst>
              <a:ext uri="{FF2B5EF4-FFF2-40B4-BE49-F238E27FC236}">
                <a16:creationId xmlns:a16="http://schemas.microsoft.com/office/drawing/2014/main" id="{D814BEC5-D2FF-4943-9B08-A7B54969F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4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303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095DC7-988F-4E22-B7FF-5450764F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6983022-6E03-494B-8C13-F3B1182A2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ti1">
            <a:extLst>
              <a:ext uri="{FF2B5EF4-FFF2-40B4-BE49-F238E27FC236}">
                <a16:creationId xmlns:a16="http://schemas.microsoft.com/office/drawing/2014/main" id="{20A15AAF-9349-4539-BBE4-23F4D056C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59"/>
            <a:ext cx="724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19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666338-CA88-4DF2-9A22-84AD428E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DCF7B9E-25F4-477F-B644-D5599BFC1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ti2">
            <a:extLst>
              <a:ext uri="{FF2B5EF4-FFF2-40B4-BE49-F238E27FC236}">
                <a16:creationId xmlns:a16="http://schemas.microsoft.com/office/drawing/2014/main" id="{DAF6A6FA-66AA-49B7-9944-36D6834A5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485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933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1DA54-B65C-4E2B-B09B-FDA99B413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748D31-158C-41EF-B9AD-843819088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 descr="Winds and Tides Drive Sea Waves on Titan - Sky &amp;amp; Telescope - Sky &amp;amp; Telescope">
            <a:extLst>
              <a:ext uri="{FF2B5EF4-FFF2-40B4-BE49-F238E27FC236}">
                <a16:creationId xmlns:a16="http://schemas.microsoft.com/office/drawing/2014/main" id="{15AF3261-C667-4BE8-9EEB-A41099D3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8" y="571500"/>
            <a:ext cx="583882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146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CBFCD5-2D4E-49DB-B332-E428CD1E4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359BE4-797F-42FA-ABFE-E46FAB528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D46FB470-41EA-4518-98AF-A51D8A608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27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EE15D7-8D17-4E53-AEF1-098E7E99A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93757F-D5A8-4BFD-997D-7DA57B89A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SAR images showing examples of the main classes of geomorphologic units on Titan. Scale bars are 50 km, with global area percentages covered by each major unit provided below. Image: Lopes et al, 2019">
            <a:extLst>
              <a:ext uri="{FF2B5EF4-FFF2-40B4-BE49-F238E27FC236}">
                <a16:creationId xmlns:a16="http://schemas.microsoft.com/office/drawing/2014/main" id="{A420388E-5338-4398-8DC1-D033865C7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730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002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33AEF2-BEBE-4F31-9EEB-C908FE0DE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0DAEE9-1D29-40F2-A69B-D1E9FCD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burba_iapetus">
            <a:extLst>
              <a:ext uri="{FF2B5EF4-FFF2-40B4-BE49-F238E27FC236}">
                <a16:creationId xmlns:a16="http://schemas.microsoft.com/office/drawing/2014/main" id="{B60B08B1-3C78-44A4-884A-75E037416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72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619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2A0772-8995-4D36-8359-18A73A22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EA79AD4-CECF-431D-B837-3ED21F0F3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29E54CB8-8268-443E-95A7-A1782056B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5191125"/>
            <a:ext cx="20955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1F76AE38-4926-4A75-8538-A4D89C8A50CB}"/>
              </a:ext>
            </a:extLst>
          </p:cNvPr>
          <p:cNvSpPr txBox="1"/>
          <p:nvPr/>
        </p:nvSpPr>
        <p:spPr>
          <a:xfrm>
            <a:off x="11551533" y="4821793"/>
            <a:ext cx="51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Pan</a:t>
            </a:r>
            <a:endParaRPr lang="en-US" dirty="0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A195E5A1-D151-44B2-80FA-C54ED2CE9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51" y="0"/>
            <a:ext cx="7324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A map of Iapetus, showing the equatorial ridge in blue. The map is in a...  | Download Scientific Diagram">
            <a:extLst>
              <a:ext uri="{FF2B5EF4-FFF2-40B4-BE49-F238E27FC236}">
                <a16:creationId xmlns:a16="http://schemas.microsoft.com/office/drawing/2014/main" id="{809E114B-7C94-4A12-8006-06EFA0FEE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91" y="1"/>
            <a:ext cx="5705209" cy="331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42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386EAF-A47E-4E11-BE9A-BA3DEF3C4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69AD6A7-ED47-4827-9269-C4F088613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996E772A-19F1-4DC8-9007-ADD5F936E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716" cy="609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72193AB-EEDA-4F15-AB5B-4F5DE5FBBB8C}"/>
              </a:ext>
            </a:extLst>
          </p:cNvPr>
          <p:cNvSpPr txBox="1"/>
          <p:nvPr/>
        </p:nvSpPr>
        <p:spPr>
          <a:xfrm>
            <a:off x="92597" y="6342927"/>
            <a:ext cx="6003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Iapetus Cassini - Voyager Global Mosaic 803m v1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73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F915EE-4148-4121-9D7E-939176CBD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A Triton a Voyager–2 felvételén">
            <a:extLst>
              <a:ext uri="{FF2B5EF4-FFF2-40B4-BE49-F238E27FC236}">
                <a16:creationId xmlns:a16="http://schemas.microsoft.com/office/drawing/2014/main" id="{124AE259-9FA0-460A-9D79-7CEF0A125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extLst>
              <a:ext uri="{FF2B5EF4-FFF2-40B4-BE49-F238E27FC236}">
                <a16:creationId xmlns:a16="http://schemas.microsoft.com/office/drawing/2014/main" id="{C7820BE6-4014-457C-8305-985F45ED6BC7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55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>
            <a:extLst>
              <a:ext uri="{FF2B5EF4-FFF2-40B4-BE49-F238E27FC236}">
                <a16:creationId xmlns:a16="http://schemas.microsoft.com/office/drawing/2014/main" id="{D4CFA39F-55CB-471E-900B-8105940DC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0"/>
            <a:ext cx="683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184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929291-8D4B-470F-B6B7-98B7468A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B5177989-E8A6-4068-A945-5D77B0DA5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94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1048F153-CEE1-4027-BF5C-16968176FF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732" y="-24873"/>
            <a:ext cx="5793267" cy="606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983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C9A94C-6DDB-4848-9D44-4B7AB43DC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03C56D-CF92-4F08-BE09-550859ABC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PLUTO_CHARON_uj-nevekkel-ujvaltozat.indd">
            <a:extLst>
              <a:ext uri="{FF2B5EF4-FFF2-40B4-BE49-F238E27FC236}">
                <a16:creationId xmlns:a16="http://schemas.microsoft.com/office/drawing/2014/main" id="{92673722-8D6A-4074-B028-6D817FB62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172"/>
            <a:ext cx="9814531" cy="687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A616B91A-D027-4D93-AE82-4DB431133D49}"/>
              </a:ext>
            </a:extLst>
          </p:cNvPr>
          <p:cNvSpPr txBox="1"/>
          <p:nvPr/>
        </p:nvSpPr>
        <p:spPr>
          <a:xfrm>
            <a:off x="10126880" y="5397437"/>
            <a:ext cx="153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 err="1">
                <a:solidFill>
                  <a:srgbClr val="404040"/>
                </a:solidFill>
                <a:effectLst/>
                <a:latin typeface="Source Sans Pro" panose="020B0503030403020204" pitchFamily="34" charset="0"/>
              </a:rPr>
              <a:t>Gyöngyösi</a:t>
            </a:r>
            <a:r>
              <a:rPr lang="en-US" b="0" i="0" dirty="0">
                <a:solidFill>
                  <a:srgbClr val="404040"/>
                </a:solidFill>
                <a:effectLst/>
                <a:latin typeface="Source Sans Pro" panose="020B0503030403020204" pitchFamily="34" charset="0"/>
              </a:rPr>
              <a:t> Adrienn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340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D1B3C6-B5A8-4B3B-9817-845DB79A8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8ADF11-5549-4A3A-896E-BE2256178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haron, rejtett világ a Naprendszer peremén">
            <a:extLst>
              <a:ext uri="{FF2B5EF4-FFF2-40B4-BE49-F238E27FC236}">
                <a16:creationId xmlns:a16="http://schemas.microsoft.com/office/drawing/2014/main" id="{2C8AE5BE-9842-449A-ADBD-028079B1B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26EF800-225E-4336-9522-D7EE8373D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350" y="1759352"/>
            <a:ext cx="5098648" cy="509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094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46DB74-7060-4041-9B5D-D4B50482E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6907FD-3366-4B13-BF80-3FC6CF6C4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Global mosaics of Pluto and Charon projected at 300 meters per pixel have been assembled from the highest resolution images">
            <a:extLst>
              <a:ext uri="{FF2B5EF4-FFF2-40B4-BE49-F238E27FC236}">
                <a16:creationId xmlns:a16="http://schemas.microsoft.com/office/drawing/2014/main" id="{E0C5D464-345E-46CB-B234-DD87C6980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08FAC2B-AE36-40B1-B13C-B875F3B5B76D}"/>
              </a:ext>
            </a:extLst>
          </p:cNvPr>
          <p:cNvSpPr txBox="1"/>
          <p:nvPr/>
        </p:nvSpPr>
        <p:spPr>
          <a:xfrm>
            <a:off x="6776977" y="5997602"/>
            <a:ext cx="8160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 dirty="0">
                <a:solidFill>
                  <a:srgbClr val="000000"/>
                </a:solidFill>
                <a:effectLst/>
                <a:latin typeface="Helvetica Neue"/>
              </a:rPr>
              <a:t>Credits: NASA/</a:t>
            </a:r>
            <a:r>
              <a:rPr lang="en-US" sz="1050" b="1" i="1" dirty="0" err="1">
                <a:solidFill>
                  <a:srgbClr val="000000"/>
                </a:solidFill>
                <a:effectLst/>
                <a:latin typeface="Helvetica Neue"/>
              </a:rPr>
              <a:t>JHUAPL</a:t>
            </a:r>
            <a:r>
              <a:rPr lang="en-US" sz="1050" b="1" i="1" dirty="0">
                <a:solidFill>
                  <a:srgbClr val="000000"/>
                </a:solidFill>
                <a:effectLst/>
                <a:latin typeface="Helvetica Neue"/>
              </a:rPr>
              <a:t>/</a:t>
            </a:r>
            <a:r>
              <a:rPr lang="en-US" sz="1050" b="1" i="1" dirty="0" err="1">
                <a:solidFill>
                  <a:srgbClr val="000000"/>
                </a:solidFill>
                <a:effectLst/>
                <a:latin typeface="Helvetica Neue"/>
              </a:rPr>
              <a:t>SwRI</a:t>
            </a:r>
            <a:r>
              <a:rPr lang="en-US" sz="1050" b="1" i="1" dirty="0">
                <a:solidFill>
                  <a:srgbClr val="000000"/>
                </a:solidFill>
                <a:effectLst/>
                <a:latin typeface="Helvetica Neue"/>
              </a:rPr>
              <a:t>/</a:t>
            </a:r>
            <a:r>
              <a:rPr lang="en-US" sz="1050" b="1" i="1" dirty="0" err="1">
                <a:solidFill>
                  <a:srgbClr val="000000"/>
                </a:solidFill>
                <a:effectLst/>
                <a:latin typeface="Helvetica Neue"/>
              </a:rPr>
              <a:t>LPI</a:t>
            </a:r>
            <a:endParaRPr lang="en-US" sz="1050" dirty="0"/>
          </a:p>
        </p:txBody>
      </p:sp>
      <p:pic>
        <p:nvPicPr>
          <p:cNvPr id="6" name="Picture 2" descr="Two for the price of one: The unique binary system of Pluto and Charon -  Los Angeles Times">
            <a:extLst>
              <a:ext uri="{FF2B5EF4-FFF2-40B4-BE49-F238E27FC236}">
                <a16:creationId xmlns:a16="http://schemas.microsoft.com/office/drawing/2014/main" id="{696FF1E8-888F-4D3F-AFCE-93AC2A236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3" y="35781"/>
            <a:ext cx="4397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379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4A1AE5-DC8C-4192-87CA-23ED01875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E81CFA-D227-43B8-85FC-3F29C511F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8" name="Picture 2" descr="New map reveals geology and history of Pluto’s moon Charon">
            <a:extLst>
              <a:ext uri="{FF2B5EF4-FFF2-40B4-BE49-F238E27FC236}">
                <a16:creationId xmlns:a16="http://schemas.microsoft.com/office/drawing/2014/main" id="{A8053010-FDEF-4B05-B475-590559F94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0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E768AA8B-43E5-4BCA-B843-9E512E0C79EA}"/>
              </a:ext>
            </a:extLst>
          </p:cNvPr>
          <p:cNvSpPr txBox="1"/>
          <p:nvPr/>
        </p:nvSpPr>
        <p:spPr>
          <a:xfrm>
            <a:off x="7106856" y="5347504"/>
            <a:ext cx="3264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FF0000"/>
                </a:solidFill>
                <a:effectLst/>
                <a:latin typeface="Quicksand"/>
              </a:rPr>
              <a:t>Robbins, et al., 2019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691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4F6C26-A5FA-4CF1-AEB4-FCEFA8A5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1888A9-F8C1-4036-B739-2FB031FEB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 descr="Maps with informal feature names used on Pluto (A) and Charon (B). Geomorphological regions that we consider to be distinct are colored as follows: red, terrae; green, craters; light yellow, chasmata; orange, maculae; blue, montes; purple, regios; yellow, plana; cyan, dorsae; pink, cavi; light green, lineae; golden yellow, colles; red lines, rupes; green lines, fossae; yellow lines, valles. ">
            <a:extLst>
              <a:ext uri="{FF2B5EF4-FFF2-40B4-BE49-F238E27FC236}">
                <a16:creationId xmlns:a16="http://schemas.microsoft.com/office/drawing/2014/main" id="{78715C07-5486-44AE-B54E-F3F0398AB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1" b="14322"/>
          <a:stretch/>
        </p:blipFill>
        <p:spPr bwMode="auto">
          <a:xfrm>
            <a:off x="0" y="0"/>
            <a:ext cx="74723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577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E2244E-2E4E-4712-A360-80824E68E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1C948AD-4C02-403C-AD72-F4D29E041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9CF708D-E40D-43BD-87F8-1A01D836E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31" y="772763"/>
            <a:ext cx="4055275" cy="1162362"/>
          </a:xfrm>
        </p:spPr>
        <p:txBody>
          <a:bodyPr>
            <a:normAutofit fontScale="90000"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Linux Libertine"/>
              </a:rPr>
              <a:t>486958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Linux Libertine"/>
              </a:rPr>
              <a:t>Arrokoth</a:t>
            </a:r>
            <a:br>
              <a:rPr lang="en-US" b="0" i="0" dirty="0">
                <a:solidFill>
                  <a:schemeClr val="bg1"/>
                </a:solidFill>
                <a:effectLst/>
                <a:latin typeface="Linux Libertine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5BB0C16C-74BF-41F5-9B73-595B7D591592}"/>
              </a:ext>
            </a:extLst>
          </p:cNvPr>
          <p:cNvCxnSpPr/>
          <p:nvPr/>
        </p:nvCxnSpPr>
        <p:spPr>
          <a:xfrm>
            <a:off x="1295401" y="563526"/>
            <a:ext cx="425479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8519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us">
  <a:themeElements>
    <a:clrScheme name="Organikus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u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u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</TotalTime>
  <Words>113</Words>
  <Application>Microsoft Office PowerPoint</Application>
  <PresentationFormat>Widescreen</PresentationFormat>
  <Paragraphs>15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-apple-system</vt:lpstr>
      <vt:lpstr>Arial</vt:lpstr>
      <vt:lpstr>Garamond</vt:lpstr>
      <vt:lpstr>Helvetica Neue</vt:lpstr>
      <vt:lpstr>Linux Libertine</vt:lpstr>
      <vt:lpstr>Open Sans</vt:lpstr>
      <vt:lpstr>Quicksand</vt:lpstr>
      <vt:lpstr>Source Sans Pro</vt:lpstr>
      <vt:lpstr>Organikus</vt:lpstr>
      <vt:lpstr>Holdak a Külső-Naprendszerben</vt:lpstr>
      <vt:lpstr>Túl kevés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486958 Arrokoth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Holdak a Külső-Naprendszerben</dc:title>
  <dc:creator>Ed</dc:creator>
  <cp:lastModifiedBy>Hargitai Henrik</cp:lastModifiedBy>
  <cp:revision>11</cp:revision>
  <dcterms:created xsi:type="dcterms:W3CDTF">2021-11-10T07:45:14Z</dcterms:created>
  <dcterms:modified xsi:type="dcterms:W3CDTF">2022-10-27T07:36:35Z</dcterms:modified>
</cp:coreProperties>
</file>