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4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71" r:id="rId19"/>
    <p:sldId id="272" r:id="rId20"/>
    <p:sldId id="275" r:id="rId2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E141-32FB-4568-BE07-2B36B5E472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637BBF-E3A4-4799-B95D-8F7D7A7219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A663B-1C03-4AE8-922C-40DAD711A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51870-2789-42AD-987A-D937D1736A0A}" type="datetimeFigureOut">
              <a:rPr lang="hu-HU" smtClean="0"/>
              <a:t>2022. 12. 01.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220AD-42AC-47DD-A564-AE94E3521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6E199-FB36-4FC6-9B23-69B184161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2D5-10E8-4B76-ABD7-18779DBBF3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737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48459-A6F0-42AB-94F8-9507D074D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262D0-DFB6-40A1-B5F6-E3604C122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1AE2A-1C34-49F2-B2C6-E21346B7D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51870-2789-42AD-987A-D937D1736A0A}" type="datetimeFigureOut">
              <a:rPr lang="hu-HU" smtClean="0"/>
              <a:t>2022. 12. 01.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0EAC2-F5CB-44E8-9659-B9B63366F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EDBB0-6AF1-458F-9F8B-ECAE7148D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2D5-10E8-4B76-ABD7-18779DBBF3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44020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2EE0D-7A1F-46D7-AE7C-1B89AB1EF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5BCF99-A94D-44DD-936B-222703377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2BC249-9B3D-498B-BCCF-BE4309441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51870-2789-42AD-987A-D937D1736A0A}" type="datetimeFigureOut">
              <a:rPr lang="hu-HU" smtClean="0"/>
              <a:t>2022. 12. 01.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4D0B9-2EB3-4661-A20C-FEF4D4BEA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6D5FB-72C8-4AB6-8699-7556735D0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2D5-10E8-4B76-ABD7-18779DBBF3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3780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55361-E245-4778-B83F-A91CA8A66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66121-B111-4D84-A519-2323CAE550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91FBC1-2445-4D9F-BA11-3A2045B3B7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DDD2C-5EC8-477E-B1FB-75D105DDF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51870-2789-42AD-987A-D937D1736A0A}" type="datetimeFigureOut">
              <a:rPr lang="hu-HU" smtClean="0"/>
              <a:t>2022. 12. 01.</a:t>
            </a:fld>
            <a:endParaRPr lang="hu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7944CB-B79B-47B5-9D93-C230C9A7C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00E84C-7657-4583-9E83-BB4ADD01D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2D5-10E8-4B76-ABD7-18779DBBF3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9345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10674-9E39-4FE8-9AE4-0AE00CD92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A23B23-2C40-473F-B35F-42F7F4B66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12A964-6C31-437B-A468-26C33FEA7B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52C0C3-BBE8-486F-95AB-69C5F45D3B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D6493-5312-4754-898C-B906BE1CCD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4EA076-59D9-4F5B-BCF0-E79B69CDE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51870-2789-42AD-987A-D937D1736A0A}" type="datetimeFigureOut">
              <a:rPr lang="hu-HU" smtClean="0"/>
              <a:t>2022. 12. 01.</a:t>
            </a:fld>
            <a:endParaRPr lang="hu-H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9AA33D-75A5-42A6-ACD1-4FDE66024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DB7E4C-E69A-4575-9AAC-761FB594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2D5-10E8-4B76-ABD7-18779DBBF3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44509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FCE89-B103-4559-B1CA-4F2FC6EEF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E91FB6-FB8F-4D86-B6CE-C158CB579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51870-2789-42AD-987A-D937D1736A0A}" type="datetimeFigureOut">
              <a:rPr lang="hu-HU" smtClean="0"/>
              <a:t>2022. 12. 01.</a:t>
            </a:fld>
            <a:endParaRPr lang="hu-H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166CE9-156B-4C8F-87F3-B686AB8E2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7CF226-7195-4CA4-A7C9-EB730782F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2D5-10E8-4B76-ABD7-18779DBBF3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9921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977DBD-686F-4C57-8801-34E766BB6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51870-2789-42AD-987A-D937D1736A0A}" type="datetimeFigureOut">
              <a:rPr lang="hu-HU" smtClean="0"/>
              <a:t>2022. 12. 01.</a:t>
            </a:fld>
            <a:endParaRPr lang="hu-H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3B121A-524E-4C48-96D9-3D1D59464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2B672-A538-470C-9DA7-358CC032C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2D5-10E8-4B76-ABD7-18779DBBF3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4683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161BD-52E3-4CB3-B33E-933CD1078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ABA3B-D258-486B-9BF6-72CBF73EF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A18322-279A-4B4F-9E2D-47E49D5A4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BA7004-A140-4DFC-B997-4749954FB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51870-2789-42AD-987A-D937D1736A0A}" type="datetimeFigureOut">
              <a:rPr lang="hu-HU" smtClean="0"/>
              <a:t>2022. 12. 01.</a:t>
            </a:fld>
            <a:endParaRPr lang="hu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547671-1234-46A0-809E-D2A3CDA85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0CDE93-676E-4278-A3FD-25C19904B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2D5-10E8-4B76-ABD7-18779DBBF3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53861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CE9A1-B294-4B1A-9418-B0FFE9E97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FA48F6-BC39-4D10-83EC-B5DA249BF0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E4726-3A93-4727-9DBC-31C671ED45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6469A5-BE9C-484F-A326-BE1A8AFC0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51870-2789-42AD-987A-D937D1736A0A}" type="datetimeFigureOut">
              <a:rPr lang="hu-HU" smtClean="0"/>
              <a:t>2022. 12. 01.</a:t>
            </a:fld>
            <a:endParaRPr lang="hu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2DF48A-ABC6-4A19-9C3D-CB0F92316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3FE82-1AE3-427B-BD81-4A114B755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2D5-10E8-4B76-ABD7-18779DBBF3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7565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F616C-F4E2-4E5C-9549-BB0BF1A4E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040A06-ABE7-481F-99CB-EFCD881872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04B85C-C095-43AC-A135-2D691DCD8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51870-2789-42AD-987A-D937D1736A0A}" type="datetimeFigureOut">
              <a:rPr lang="hu-HU" smtClean="0"/>
              <a:t>2022. 12. 01.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CC205-66A1-40BC-8FD6-0F658888F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072836-CE93-458D-8346-DCFEA2B1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2D5-10E8-4B76-ABD7-18779DBBF3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2467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C20C45-E5E5-4C9B-B0CD-5121582C30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698EDB-DBBD-4341-8CC9-C6B623B0AB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78D4B-0261-4269-B355-3A12AFCAC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51870-2789-42AD-987A-D937D1736A0A}" type="datetimeFigureOut">
              <a:rPr lang="hu-HU" smtClean="0"/>
              <a:t>2022. 12. 01.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ABFE5-F595-4E7D-A1EA-7FB619AC1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051CA-EA57-42D7-9713-8802F3EF1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772D5-10E8-4B76-ABD7-18779DBBF3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3379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1D54DE-0F45-49CA-837A-70154134D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37B67D-B7B8-4021-BE27-C0E183F17F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02B90-0725-4430-A40A-82C0AB376C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51870-2789-42AD-987A-D937D1736A0A}" type="datetimeFigureOut">
              <a:rPr lang="hu-HU" smtClean="0"/>
              <a:t>2022. 12. 01.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870A7-07A9-4EE7-9E21-C44E9599F4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AEA22-DE98-4C7A-AF68-989FEACC17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772D5-10E8-4B76-ABD7-18779DBBF3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22478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gupubs.onlinelibrary.wiley.com/doi/full/10.1029/2006JE002817#jgre2272-bib-0052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332FA-A5F1-401B-B9B3-9650DDD028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Új felfedezések a Naprendszerben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0B7281-0E50-47CB-A3AD-53D8B23B59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A fától az erdőt</a:t>
            </a:r>
          </a:p>
        </p:txBody>
      </p:sp>
    </p:spTree>
    <p:extLst>
      <p:ext uri="{BB962C8B-B14F-4D97-AF65-F5344CB8AC3E}">
        <p14:creationId xmlns:p14="http://schemas.microsoft.com/office/powerpoint/2010/main" val="977667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C2F50-C622-4D6B-8B2B-EFAE398AA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B0683-46C5-4C6F-ABAA-E9F89F8F0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772"/>
            <a:ext cx="10515600" cy="4351338"/>
          </a:xfrm>
        </p:spPr>
        <p:txBody>
          <a:bodyPr/>
          <a:lstStyle/>
          <a:p>
            <a:r>
              <a:rPr lang="en-US" dirty="0"/>
              <a:t>Mapping of Geologic Structures in the Niobe-Aphrodite Map</a:t>
            </a:r>
            <a:r>
              <a:rPr lang="hu-HU" dirty="0"/>
              <a:t> </a:t>
            </a:r>
            <a:r>
              <a:rPr lang="en-US" dirty="0"/>
              <a:t>Area of Venus: Unraveling the History of Tectonic</a:t>
            </a:r>
            <a:r>
              <a:rPr lang="hu-HU" dirty="0"/>
              <a:t> </a:t>
            </a:r>
            <a:r>
              <a:rPr lang="en-US" dirty="0"/>
              <a:t>Regime Change</a:t>
            </a:r>
            <a:endParaRPr lang="hu-H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43EF50-81D0-47CD-BF93-2A7BFCEDE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1375488"/>
            <a:ext cx="10906125" cy="56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055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51290-AC6A-4E55-A9D0-66B019ECD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90522-C647-4695-8B77-BA95D2366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870BFE-21CA-458E-AAEA-3991246B0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29" y="83890"/>
            <a:ext cx="4994324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2829E2-4381-4433-9608-4A9F5866C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3239" y="187179"/>
            <a:ext cx="56388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467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5683A-0C8B-497D-B623-96DAA6518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D2B55-D33D-4F37-B678-7F45E5905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3FEBC2-F403-4A94-95CB-577EAB895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65" y="0"/>
            <a:ext cx="5602778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793475-0E6F-4172-89B0-64B3C21BB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525" y="438848"/>
            <a:ext cx="56388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084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C8CA4-834F-4A46-B218-5B764A33B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CC130-C39D-4133-9694-F28FC3D18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EF8782-9E10-47D0-844D-78A411811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47" y="0"/>
            <a:ext cx="47527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491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3FEE3-C336-4748-8465-D1B4889A2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F46CF-AD02-4B8E-B12F-0E58520F1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D496CE-4A89-4827-9BBB-30ABA569A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2" y="485775"/>
            <a:ext cx="10848975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220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11765-FE16-4ACF-A548-DE4154366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D0D52-DB7D-4B65-AA73-504B7A33F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4980B4-1EA2-46F2-96D2-D2943EA3C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9" y="0"/>
            <a:ext cx="33915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198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AADEE-CBA1-48A7-9615-7FD5030C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2F074-9642-4894-9D3A-510908BB7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06C9D4-D7F6-4DF7-9531-60EA8C7E2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0814"/>
            <a:ext cx="12192000" cy="6136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567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78619-9B81-4313-8101-1BC764087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A519D-737E-4423-ADB5-A7A7925D5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F27108-2904-40F1-BB52-C5A40673B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337" y="1604962"/>
            <a:ext cx="6791325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848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535F5-3AF1-4C59-8109-639B70FF4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B99F0-F6EE-4E54-A8CB-23CDE74CF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73D159-DE0D-44FF-82D2-14CEE0FC2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325" y="1466850"/>
            <a:ext cx="699135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020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AB4C9-3F7E-44CD-B70E-DCD544650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DC2710A-2845-466E-8EFA-FD2DBCA099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96100" y="0"/>
            <a:ext cx="5295900" cy="386715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1EFA2A-B3D4-463E-A27E-82C25DBA9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50" y="138112"/>
            <a:ext cx="6238875" cy="65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910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1AEDE-B89F-4982-8245-90A0A2E04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85D80-C229-4649-A9ED-DA0917965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6264" y="453006"/>
            <a:ext cx="4510741" cy="5872293"/>
          </a:xfrm>
        </p:spPr>
        <p:txBody>
          <a:bodyPr>
            <a:normAutofit fontScale="92500"/>
          </a:bodyPr>
          <a:lstStyle/>
          <a:p>
            <a:r>
              <a:rPr lang="en-US" dirty="0"/>
              <a:t>We correlate large topographic prominences in the lunar maria with concentrations of small volcanic features such as domes, pit craters, small shields, cones, and </a:t>
            </a:r>
            <a:r>
              <a:rPr lang="en-US" dirty="0" err="1"/>
              <a:t>rilles</a:t>
            </a:r>
            <a:r>
              <a:rPr lang="en-US" dirty="0"/>
              <a:t>. We interpret these large, broad topographic features as shield volcanoes, a previously unrecognized style of lunar volcanic activity. Shield building occurred during the main phases of mare volcanism on the Moon, between 3.9 and 3.0 Ga ago.</a:t>
            </a:r>
            <a:endParaRPr lang="hu-H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803F0F-89B0-4EBF-99AC-CC97B3CEE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96728"/>
            <a:ext cx="3372374" cy="32742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3F18E7-F0D2-4966-B4BE-03693E59E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19475"/>
            <a:ext cx="3567443" cy="23862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1A4E0F-CF81-4D3F-98CA-64E338E55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7005" y="0"/>
            <a:ext cx="434340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907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6BEE7-27C9-4931-A84D-B64600711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Zunil</a:t>
            </a:r>
            <a:r>
              <a:rPr lang="hu-HU" dirty="0"/>
              <a:t> </a:t>
            </a:r>
            <a:r>
              <a:rPr lang="hu-HU" dirty="0" err="1"/>
              <a:t>rays</a:t>
            </a:r>
            <a:endParaRPr lang="hu-H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15081-CDB0-4D5D-8AE9-4090FAC41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99187A-FA03-45FA-90C5-77F12DF13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914" y="406400"/>
            <a:ext cx="6477000" cy="60864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855E18-2AE8-4964-B24F-F8CA85F33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55" y="2357306"/>
            <a:ext cx="4658111" cy="450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198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5957F-B8BB-4E0D-9AF0-E0C1F0B75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DD62B-5AC4-4A40-B293-952F2C21E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2B1B87-B7E2-4CD4-8F55-A8C8350BC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90" y="67068"/>
            <a:ext cx="3095625" cy="5381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EFE008-F39F-444F-9EF4-C15821606D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437" y="67068"/>
            <a:ext cx="621030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81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02704-9973-4BE2-A6F2-3D446FA95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D9AD6-437A-419E-88F3-299BC1EDF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6E760D-AE4D-4D44-A465-4C4577F02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176" y="0"/>
            <a:ext cx="768729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0F8519-170E-4FB3-A02E-589614A77E3C}"/>
              </a:ext>
            </a:extLst>
          </p:cNvPr>
          <p:cNvSpPr txBox="1"/>
          <p:nvPr/>
        </p:nvSpPr>
        <p:spPr>
          <a:xfrm>
            <a:off x="7902429" y="838899"/>
            <a:ext cx="38589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hlinkClick r:id="rId3"/>
              </a:rPr>
              <a:t>Swindle et al.</a:t>
            </a:r>
            <a:r>
              <a:rPr lang="en-US" dirty="0">
                <a:hlinkClick r:id="rId3"/>
              </a:rPr>
              <a:t> [2004]</a:t>
            </a:r>
            <a:r>
              <a:rPr lang="en-US" dirty="0"/>
              <a:t> suggested a mission to Elysium Planitia to determine ages of its lava plains, water floods, and </a:t>
            </a:r>
            <a:r>
              <a:rPr lang="en-US" dirty="0" err="1"/>
              <a:t>Zunil</a:t>
            </a:r>
            <a:r>
              <a:rPr lang="en-US" dirty="0"/>
              <a:t> secondary crater ejecta through K-</a:t>
            </a:r>
            <a:r>
              <a:rPr lang="en-US" dirty="0" err="1"/>
              <a:t>Ar</a:t>
            </a:r>
            <a:r>
              <a:rPr lang="en-US" dirty="0"/>
              <a:t> and cosmic ray exposure dating. This would not only provide </a:t>
            </a:r>
            <a:r>
              <a:rPr lang="en-US" dirty="0" err="1"/>
              <a:t>Zunil's</a:t>
            </a:r>
            <a:r>
              <a:rPr lang="en-US" dirty="0"/>
              <a:t> absolute age, but also would improve age estimates on Mars in general and address the potential </a:t>
            </a:r>
            <a:r>
              <a:rPr lang="en-US" b="1" dirty="0" err="1"/>
              <a:t>Zunil</a:t>
            </a:r>
            <a:r>
              <a:rPr lang="en-US" b="1" dirty="0"/>
              <a:t>–basaltic shergottite </a:t>
            </a:r>
            <a:r>
              <a:rPr lang="en-US" dirty="0"/>
              <a:t>connection.</a:t>
            </a:r>
            <a:endParaRPr lang="hu-H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21CBAC-D384-4EAD-A932-A938973BA0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3232" y="4063702"/>
            <a:ext cx="3177330" cy="245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494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CDEC1-01A6-4340-BBF3-A80BB10D4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35" y="185643"/>
            <a:ext cx="10296787" cy="608508"/>
          </a:xfrm>
        </p:spPr>
        <p:txBody>
          <a:bodyPr>
            <a:normAutofit fontScale="90000"/>
          </a:bodyPr>
          <a:lstStyle/>
          <a:p>
            <a:r>
              <a:rPr lang="hu-HU" dirty="0" err="1"/>
              <a:t>Vesta</a:t>
            </a:r>
            <a:r>
              <a:rPr lang="hu-HU" dirty="0"/>
              <a:t> / HED</a:t>
            </a:r>
          </a:p>
        </p:txBody>
      </p:sp>
      <p:pic>
        <p:nvPicPr>
          <p:cNvPr id="5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879C0412-A846-4C5C-B984-CF771329C6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18" y="821102"/>
            <a:ext cx="7620000" cy="3362325"/>
          </a:xfrm>
        </p:spPr>
      </p:pic>
      <p:pic>
        <p:nvPicPr>
          <p:cNvPr id="7" name="Picture 6" descr="A close up of the moon&#10;&#10;Description automatically generated with medium confidence">
            <a:extLst>
              <a:ext uri="{FF2B5EF4-FFF2-40B4-BE49-F238E27FC236}">
                <a16:creationId xmlns:a16="http://schemas.microsoft.com/office/drawing/2014/main" id="{B59EF0D1-A090-4FE1-9E15-2B4CDFE5A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185643"/>
            <a:ext cx="3810000" cy="381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1B27BA-D1D4-4F3B-BE9D-C9977B232F94}"/>
              </a:ext>
            </a:extLst>
          </p:cNvPr>
          <p:cNvSpPr txBox="1"/>
          <p:nvPr/>
        </p:nvSpPr>
        <p:spPr>
          <a:xfrm>
            <a:off x="850434" y="4210378"/>
            <a:ext cx="2488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Breccsa</a:t>
            </a:r>
            <a:endParaRPr lang="hu-H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091E4A-B53F-4C72-BAAE-313385326D41}"/>
              </a:ext>
            </a:extLst>
          </p:cNvPr>
          <p:cNvSpPr txBox="1"/>
          <p:nvPr/>
        </p:nvSpPr>
        <p:spPr>
          <a:xfrm>
            <a:off x="5829370" y="4338184"/>
            <a:ext cx="2488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Kristályos láva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8372F4-DDAA-4B7C-B66A-FD78FB3C48EB}"/>
              </a:ext>
            </a:extLst>
          </p:cNvPr>
          <p:cNvSpPr txBox="1"/>
          <p:nvPr/>
        </p:nvSpPr>
        <p:spPr>
          <a:xfrm>
            <a:off x="3340986" y="4354962"/>
            <a:ext cx="2488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Felszíni láva</a:t>
            </a:r>
          </a:p>
        </p:txBody>
      </p:sp>
      <p:pic>
        <p:nvPicPr>
          <p:cNvPr id="14" name="Picture 13" descr="Map&#10;&#10;Description automatically generated">
            <a:extLst>
              <a:ext uri="{FF2B5EF4-FFF2-40B4-BE49-F238E27FC236}">
                <a16:creationId xmlns:a16="http://schemas.microsoft.com/office/drawing/2014/main" id="{F0EC8D5E-ECC8-48B7-BE18-08AC96F041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423" y="4922805"/>
            <a:ext cx="2331720" cy="17495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BF4FE6-14D4-4E8E-A6ED-577A75CB75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558" y="4895997"/>
            <a:ext cx="2331720" cy="1749552"/>
          </a:xfrm>
          <a:prstGeom prst="rect">
            <a:avLst/>
          </a:prstGeom>
        </p:spPr>
      </p:pic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CA264D97-BF34-4CD2-9F23-DFBD8248B23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5" t="6974" r="28378" b="19755"/>
          <a:stretch/>
        </p:blipFill>
        <p:spPr>
          <a:xfrm>
            <a:off x="3153034" y="78094"/>
            <a:ext cx="1590767" cy="1088994"/>
          </a:xfrm>
          <a:prstGeom prst="rect">
            <a:avLst/>
          </a:prstGeom>
        </p:spPr>
      </p:pic>
      <p:pic>
        <p:nvPicPr>
          <p:cNvPr id="20" name="Picture 19" descr="Diagram, schematic&#10;&#10;Description automatically generated">
            <a:extLst>
              <a:ext uri="{FF2B5EF4-FFF2-40B4-BE49-F238E27FC236}">
                <a16:creationId xmlns:a16="http://schemas.microsoft.com/office/drawing/2014/main" id="{C13388B6-91E4-4F1A-8565-CF410A60CA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615" y="4094088"/>
            <a:ext cx="2488385" cy="1866289"/>
          </a:xfrm>
          <a:prstGeom prst="rect">
            <a:avLst/>
          </a:prstGeom>
        </p:spPr>
      </p:pic>
      <p:pic>
        <p:nvPicPr>
          <p:cNvPr id="24" name="Picture 23" descr="A picture containing histogram&#10;&#10;Description automatically generated">
            <a:extLst>
              <a:ext uri="{FF2B5EF4-FFF2-40B4-BE49-F238E27FC236}">
                <a16:creationId xmlns:a16="http://schemas.microsoft.com/office/drawing/2014/main" id="{3F9C97FD-8961-49FD-B3CB-A42EDAC371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485" y="5033394"/>
            <a:ext cx="2087842" cy="161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4941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20980-74BE-4E7B-A1B7-AC5F461DF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0E7F9-543F-420B-A131-F86B0CF5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2049"/>
            <a:ext cx="2131503" cy="3744913"/>
          </a:xfrm>
        </p:spPr>
        <p:txBody>
          <a:bodyPr/>
          <a:lstStyle/>
          <a:p>
            <a:pPr marL="0" marR="0" indent="0" rtl="0">
              <a:buNone/>
            </a:pPr>
            <a:r>
              <a:rPr lang="hu-HU" sz="1800" b="0" i="0" u="none" strike="noStrike" baseline="30000" dirty="0">
                <a:solidFill>
                  <a:srgbClr val="000000"/>
                </a:solidFill>
                <a:latin typeface="Brioso Pro Capt" panose="03060502040502030204" pitchFamily="66" charset="-18"/>
              </a:rPr>
              <a:t>A kevert </a:t>
            </a:r>
            <a:r>
              <a:rPr lang="hu-HU" sz="1800" b="0" i="0" u="none" strike="noStrike" baseline="30000" dirty="0" err="1">
                <a:solidFill>
                  <a:srgbClr val="000000"/>
                </a:solidFill>
                <a:latin typeface="Brioso Pro Capt" panose="03060502040502030204" pitchFamily="66" charset="-18"/>
              </a:rPr>
              <a:t>breccsa</a:t>
            </a:r>
            <a:r>
              <a:rPr lang="hu-HU" sz="1800" b="0" i="0" u="none" strike="noStrike" baseline="30000" dirty="0">
                <a:solidFill>
                  <a:srgbClr val="000000"/>
                </a:solidFill>
                <a:latin typeface="Brioso Pro Capt" panose="03060502040502030204" pitchFamily="66" charset="-18"/>
              </a:rPr>
              <a:t> kőzet </a:t>
            </a:r>
          </a:p>
          <a:p>
            <a:pPr marL="0" marR="0" indent="0" rtl="0">
              <a:buNone/>
            </a:pPr>
            <a:r>
              <a:rPr lang="hu-HU" sz="1800" b="0" i="0" u="none" strike="noStrike" baseline="30000" dirty="0">
                <a:solidFill>
                  <a:srgbClr val="000000"/>
                </a:solidFill>
                <a:latin typeface="Brioso Pro Capt" panose="03060502040502030204" pitchFamily="66" charset="-18"/>
              </a:rPr>
              <a:t>Black </a:t>
            </a:r>
            <a:r>
              <a:rPr lang="hu-HU" sz="1800" b="0" i="0" u="none" strike="noStrike" baseline="30000" dirty="0" err="1">
                <a:solidFill>
                  <a:srgbClr val="000000"/>
                </a:solidFill>
                <a:latin typeface="Brioso Pro Capt" panose="03060502040502030204" pitchFamily="66" charset="-18"/>
              </a:rPr>
              <a:t>Beauty</a:t>
            </a:r>
            <a:r>
              <a:rPr lang="hu-HU" sz="1800" b="0" i="0" u="none" strike="noStrike" baseline="30000" dirty="0">
                <a:solidFill>
                  <a:srgbClr val="000000"/>
                </a:solidFill>
                <a:latin typeface="Brioso Pro Capt" panose="03060502040502030204" pitchFamily="66" charset="-18"/>
              </a:rPr>
              <a:t> kőmeteorit • </a:t>
            </a:r>
          </a:p>
          <a:p>
            <a:pPr marL="0" marR="0" indent="0" rtl="0">
              <a:buNone/>
            </a:pPr>
            <a:r>
              <a:rPr lang="hu-HU" sz="1800" b="0" i="0" u="none" strike="noStrike" baseline="30000" dirty="0">
                <a:solidFill>
                  <a:srgbClr val="000000"/>
                </a:solidFill>
                <a:latin typeface="Brioso Pro Capt" panose="03060502040502030204" pitchFamily="66" charset="-18"/>
              </a:rPr>
              <a:t>különböző becsapódásokból tartalmaz mintákat. A </a:t>
            </a:r>
            <a:r>
              <a:rPr lang="hu-HU" sz="1800" b="0" i="0" u="none" strike="noStrike" baseline="30000" dirty="0" err="1">
                <a:solidFill>
                  <a:srgbClr val="000000"/>
                </a:solidFill>
                <a:latin typeface="Brioso Pro Capt" panose="03060502040502030204" pitchFamily="66" charset="-18"/>
              </a:rPr>
              <a:t>legrégebbi</a:t>
            </a:r>
            <a:r>
              <a:rPr lang="hu-HU" sz="1800" b="0" i="0" u="none" strike="noStrike" baseline="30000" dirty="0">
                <a:solidFill>
                  <a:srgbClr val="000000"/>
                </a:solidFill>
                <a:latin typeface="Brioso Pro Capt" panose="03060502040502030204" pitchFamily="66" charset="-18"/>
              </a:rPr>
              <a:t> kőzetszemcsék akkor szilárdultak meg, amikor a Mars utolsó őskérge lehűlt. E szemcséket három becsapódás is áthalmozta (</a:t>
            </a:r>
            <a:r>
              <a:rPr lang="hu-HU" sz="1800" b="0" i="0" u="none" strike="noStrike" baseline="30000" dirty="0" err="1">
                <a:solidFill>
                  <a:srgbClr val="000000"/>
                </a:solidFill>
                <a:latin typeface="Brioso Pro Capt" panose="03060502040502030204" pitchFamily="66" charset="-18"/>
              </a:rPr>
              <a:t>Dampier</a:t>
            </a:r>
            <a:r>
              <a:rPr lang="hu-HU" sz="1800" b="0" i="0" u="none" strike="noStrike" baseline="30000" dirty="0">
                <a:solidFill>
                  <a:srgbClr val="000000"/>
                </a:solidFill>
                <a:latin typeface="Brioso Pro Capt" panose="03060502040502030204" pitchFamily="66" charset="-18"/>
              </a:rPr>
              <a:t> </a:t>
            </a:r>
            <a:r>
              <a:rPr lang="hu-HU" sz="1800" b="0" i="1" u="none" strike="noStrike" baseline="30000" dirty="0">
                <a:solidFill>
                  <a:srgbClr val="000000"/>
                </a:solidFill>
                <a:latin typeface="Brioso Pro Capt" panose="03060502040502030204" pitchFamily="66" charset="-18"/>
              </a:rPr>
              <a:t>–</a:t>
            </a:r>
            <a:r>
              <a:rPr lang="hu-HU" sz="1800" b="0" i="0" u="none" strike="noStrike" baseline="30000" dirty="0">
                <a:solidFill>
                  <a:srgbClr val="000000"/>
                </a:solidFill>
                <a:latin typeface="Brioso Pro Capt" panose="03060502040502030204" pitchFamily="66" charset="-18"/>
              </a:rPr>
              <a:t> 4 milliárd éve, </a:t>
            </a:r>
            <a:r>
              <a:rPr lang="hu-HU" sz="1800" b="0" i="0" u="none" strike="noStrike" baseline="30000" dirty="0" err="1">
                <a:solidFill>
                  <a:srgbClr val="000000"/>
                </a:solidFill>
                <a:latin typeface="Brioso Pro Capt" panose="03060502040502030204" pitchFamily="66" charset="-18"/>
              </a:rPr>
              <a:t>Khujirt</a:t>
            </a:r>
            <a:r>
              <a:rPr lang="hu-HU" sz="1800" b="0" i="0" u="none" strike="noStrike" baseline="30000" dirty="0">
                <a:solidFill>
                  <a:srgbClr val="000000"/>
                </a:solidFill>
                <a:latin typeface="Brioso Pro Capt" panose="03060502040502030204" pitchFamily="66" charset="-18"/>
              </a:rPr>
              <a:t> </a:t>
            </a:r>
            <a:r>
              <a:rPr lang="hu-HU" sz="1800" b="0" i="1" u="none" strike="noStrike" baseline="30000" dirty="0">
                <a:solidFill>
                  <a:srgbClr val="000000"/>
                </a:solidFill>
                <a:latin typeface="Brioso Pro Capt" panose="03060502040502030204" pitchFamily="66" charset="-18"/>
              </a:rPr>
              <a:t>–</a:t>
            </a:r>
            <a:r>
              <a:rPr lang="hu-HU" sz="1800" b="0" i="0" u="none" strike="noStrike" baseline="30000" dirty="0">
                <a:solidFill>
                  <a:srgbClr val="000000"/>
                </a:solidFill>
                <a:latin typeface="Brioso Pro Capt" panose="03060502040502030204" pitchFamily="66" charset="-18"/>
              </a:rPr>
              <a:t>  1,5 milliárd éve, </a:t>
            </a:r>
            <a:r>
              <a:rPr lang="hu-HU" sz="1800" b="0" i="0" u="none" strike="noStrike" baseline="30000" dirty="0" err="1">
                <a:solidFill>
                  <a:srgbClr val="000000"/>
                </a:solidFill>
                <a:latin typeface="Brioso Pro Capt" panose="03060502040502030204" pitchFamily="66" charset="-18"/>
              </a:rPr>
              <a:t>Karratha</a:t>
            </a:r>
            <a:r>
              <a:rPr lang="hu-HU" sz="1800" b="0" i="0" u="none" strike="noStrike" baseline="30000" dirty="0">
                <a:solidFill>
                  <a:srgbClr val="000000"/>
                </a:solidFill>
                <a:latin typeface="Brioso Pro Capt" panose="03060502040502030204" pitchFamily="66" charset="-18"/>
              </a:rPr>
              <a:t> </a:t>
            </a:r>
            <a:r>
              <a:rPr lang="hu-HU" sz="1800" b="0" i="1" u="none" strike="noStrike" baseline="30000" dirty="0">
                <a:solidFill>
                  <a:srgbClr val="000000"/>
                </a:solidFill>
                <a:latin typeface="Brioso Pro Capt" panose="03060502040502030204" pitchFamily="66" charset="-18"/>
              </a:rPr>
              <a:t>–</a:t>
            </a:r>
            <a:r>
              <a:rPr lang="hu-HU" sz="1800" b="0" i="0" u="none" strike="noStrike" baseline="30000" dirty="0">
                <a:solidFill>
                  <a:srgbClr val="000000"/>
                </a:solidFill>
                <a:latin typeface="Brioso Pro Capt" panose="03060502040502030204" pitchFamily="66" charset="-18"/>
              </a:rPr>
              <a:t>  5–10 millió éve). A kidobott kövekből egy darab csendes és kitartó Nap körüli pályáját </a:t>
            </a:r>
            <a:r>
              <a:rPr lang="hu-HU" sz="1800" b="0" i="0" u="none" strike="noStrike" baseline="30000" dirty="0" err="1">
                <a:solidFill>
                  <a:srgbClr val="000000"/>
                </a:solidFill>
                <a:latin typeface="Brioso Pro Capt" panose="03060502040502030204" pitchFamily="66" charset="-18"/>
              </a:rPr>
              <a:t>egyszercsak</a:t>
            </a:r>
            <a:r>
              <a:rPr lang="hu-HU" sz="1800" b="0" i="0" u="none" strike="noStrike" baseline="30000" dirty="0">
                <a:solidFill>
                  <a:srgbClr val="000000"/>
                </a:solidFill>
                <a:latin typeface="Brioso Pro Capt" panose="03060502040502030204" pitchFamily="66" charset="-18"/>
              </a:rPr>
              <a:t> a Szahara keresztezte (</a:t>
            </a:r>
            <a:r>
              <a:rPr lang="hu-HU" sz="1800" b="0" i="0" u="none" strike="noStrike" baseline="30000" dirty="0" err="1">
                <a:solidFill>
                  <a:srgbClr val="000000"/>
                </a:solidFill>
                <a:latin typeface="Brioso Pro Capt" panose="03060502040502030204" pitchFamily="66" charset="-18"/>
              </a:rPr>
              <a:t>Lagain</a:t>
            </a:r>
            <a:r>
              <a:rPr lang="hu-HU" sz="1800" b="0" i="0" u="none" strike="noStrike" baseline="30000" dirty="0">
                <a:solidFill>
                  <a:srgbClr val="000000"/>
                </a:solidFill>
                <a:latin typeface="Brioso Pro Capt" panose="03060502040502030204" pitchFamily="66" charset="-18"/>
              </a:rPr>
              <a:t> </a:t>
            </a:r>
            <a:r>
              <a:rPr lang="hu-HU" sz="1800" b="0" i="0" u="none" strike="noStrike" baseline="30000" dirty="0" err="1">
                <a:solidFill>
                  <a:srgbClr val="000000"/>
                </a:solidFill>
                <a:latin typeface="Brioso Pro Capt" panose="03060502040502030204" pitchFamily="66" charset="-18"/>
              </a:rPr>
              <a:t>et</a:t>
            </a:r>
            <a:r>
              <a:rPr lang="hu-HU" sz="1800" b="0" i="0" u="none" strike="noStrike" baseline="30000" dirty="0">
                <a:solidFill>
                  <a:srgbClr val="000000"/>
                </a:solidFill>
                <a:latin typeface="Brioso Pro Capt" panose="03060502040502030204" pitchFamily="66" charset="-18"/>
              </a:rPr>
              <a:t> </a:t>
            </a:r>
            <a:r>
              <a:rPr lang="hu-HU" sz="1800" b="0" i="0" u="none" strike="noStrike" baseline="30000" dirty="0" err="1">
                <a:solidFill>
                  <a:srgbClr val="000000"/>
                </a:solidFill>
                <a:latin typeface="Brioso Pro Capt" panose="03060502040502030204" pitchFamily="66" charset="-18"/>
              </a:rPr>
              <a:t>al</a:t>
            </a:r>
            <a:r>
              <a:rPr lang="hu-HU" sz="1800" b="0" i="0" u="none" strike="noStrike" baseline="30000" dirty="0">
                <a:solidFill>
                  <a:srgbClr val="000000"/>
                </a:solidFill>
                <a:latin typeface="Brioso Pro Capt" panose="03060502040502030204" pitchFamily="66" charset="-18"/>
              </a:rPr>
              <a:t>. 2022).</a:t>
            </a:r>
            <a:endParaRPr lang="hu-H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2E2998-138A-48A9-9657-91CA2D658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27" y="105342"/>
            <a:ext cx="2305050" cy="20669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C2FADA-1C8A-49C8-A327-A8097DF6E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823" y="0"/>
            <a:ext cx="767715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6177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29D4A-113E-4A92-989F-A19A671CF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AA8C8-4BE5-4E9D-AB83-05967F35A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8FA407-C453-4903-AF6E-0158E924C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733425"/>
            <a:ext cx="10782300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4478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0C5E0-4470-47FE-B8A8-64519BF7D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78494-FDAF-47B7-9A2C-9A2245B06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58ECD0-7EBD-45A0-9AE5-2A11FB867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704850"/>
            <a:ext cx="1116330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024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BCE17-8023-420E-895B-CCC3430EA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3285C-9A79-49DB-86D0-A564E79EB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57D173-BF52-4D46-95FD-E0F568AED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3445"/>
            <a:ext cx="12192000" cy="605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22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249</Words>
  <Application>Microsoft Office PowerPoint</Application>
  <PresentationFormat>Widescreen</PresentationFormat>
  <Paragraphs>13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Brioso Pro Capt</vt:lpstr>
      <vt:lpstr>Calibri</vt:lpstr>
      <vt:lpstr>Calibri Light</vt:lpstr>
      <vt:lpstr>Office Theme</vt:lpstr>
      <vt:lpstr>Új felfedezések a Naprendszerben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Zunil rays</vt:lpstr>
      <vt:lpstr>PowerPoint Presentation</vt:lpstr>
      <vt:lpstr>PowerPoint Presentation</vt:lpstr>
      <vt:lpstr>Vesta / HED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Új felfedezések a Naprendszerben</dc:title>
  <dc:creator>Hargitai Henrik</dc:creator>
  <cp:lastModifiedBy>Hargitai Henrik</cp:lastModifiedBy>
  <cp:revision>27</cp:revision>
  <dcterms:created xsi:type="dcterms:W3CDTF">2022-12-01T07:47:48Z</dcterms:created>
  <dcterms:modified xsi:type="dcterms:W3CDTF">2022-12-01T08:38:34Z</dcterms:modified>
</cp:coreProperties>
</file>