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667" r:id="rId2"/>
    <p:sldId id="618" r:id="rId3"/>
    <p:sldId id="412" r:id="rId4"/>
    <p:sldId id="413" r:id="rId5"/>
    <p:sldId id="414" r:id="rId6"/>
    <p:sldId id="415" r:id="rId7"/>
    <p:sldId id="416" r:id="rId8"/>
    <p:sldId id="417" r:id="rId9"/>
    <p:sldId id="418" r:id="rId10"/>
    <p:sldId id="419" r:id="rId11"/>
    <p:sldId id="420" r:id="rId12"/>
    <p:sldId id="421" r:id="rId13"/>
    <p:sldId id="422" r:id="rId14"/>
    <p:sldId id="660" r:id="rId15"/>
    <p:sldId id="624" r:id="rId16"/>
    <p:sldId id="464" r:id="rId17"/>
    <p:sldId id="465" r:id="rId18"/>
    <p:sldId id="466" r:id="rId19"/>
    <p:sldId id="467" r:id="rId20"/>
    <p:sldId id="468" r:id="rId21"/>
    <p:sldId id="411" r:id="rId22"/>
    <p:sldId id="670" r:id="rId23"/>
    <p:sldId id="469" r:id="rId24"/>
    <p:sldId id="669" r:id="rId25"/>
    <p:sldId id="470" r:id="rId26"/>
    <p:sldId id="471" r:id="rId27"/>
    <p:sldId id="472" r:id="rId28"/>
    <p:sldId id="473" r:id="rId29"/>
    <p:sldId id="659" r:id="rId30"/>
    <p:sldId id="612" r:id="rId31"/>
    <p:sldId id="338" r:id="rId32"/>
    <p:sldId id="339" r:id="rId33"/>
    <p:sldId id="340" r:id="rId34"/>
    <p:sldId id="341" r:id="rId35"/>
    <p:sldId id="342" r:id="rId36"/>
    <p:sldId id="343" r:id="rId37"/>
    <p:sldId id="344" r:id="rId38"/>
    <p:sldId id="345" r:id="rId39"/>
    <p:sldId id="346" r:id="rId40"/>
    <p:sldId id="347" r:id="rId41"/>
    <p:sldId id="661" r:id="rId42"/>
    <p:sldId id="619" r:id="rId43"/>
    <p:sldId id="424" r:id="rId44"/>
    <p:sldId id="425" r:id="rId45"/>
    <p:sldId id="426" r:id="rId46"/>
    <p:sldId id="427" r:id="rId47"/>
    <p:sldId id="428" r:id="rId48"/>
    <p:sldId id="429" r:id="rId49"/>
    <p:sldId id="430" r:id="rId50"/>
    <p:sldId id="431" r:id="rId51"/>
    <p:sldId id="432" r:id="rId52"/>
    <p:sldId id="433" r:id="rId53"/>
    <p:sldId id="441" r:id="rId54"/>
    <p:sldId id="442" r:id="rId55"/>
    <p:sldId id="443" r:id="rId56"/>
    <p:sldId id="444" r:id="rId57"/>
    <p:sldId id="445" r:id="rId58"/>
    <p:sldId id="446" r:id="rId59"/>
    <p:sldId id="534" r:id="rId60"/>
    <p:sldId id="447" r:id="rId61"/>
    <p:sldId id="654" r:id="rId62"/>
    <p:sldId id="448" r:id="rId63"/>
    <p:sldId id="449" r:id="rId64"/>
    <p:sldId id="450" r:id="rId65"/>
    <p:sldId id="451" r:id="rId66"/>
    <p:sldId id="662" r:id="rId6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68" autoAdjust="0"/>
    <p:restoredTop sz="94660"/>
  </p:normalViewPr>
  <p:slideViewPr>
    <p:cSldViewPr snapToGrid="0">
      <p:cViewPr varScale="1">
        <p:scale>
          <a:sx n="90" d="100"/>
          <a:sy n="90" d="100"/>
        </p:scale>
        <p:origin x="58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hu-HU"/>
              <a:t>Mintacím szerkesztése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Kattintson ide az alcím mintájának szerkesztéséhez</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idx="1"/>
          </p:nvPr>
        </p:nvSpPr>
        <p:spPr/>
        <p:txBody>
          <a:bodyPr anchor="ct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hu-HU"/>
              <a:t>Mintacím szerkesztése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a:t>Mintacím szerkesztése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hu-HU"/>
              <a:t>Mintacím szerkesztése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hu-HU"/>
              <a:t>Mintacím szerkesztése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12/8/2021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áma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hu-HU"/>
              <a:t>Mintacím szerkesztése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hu-HU"/>
              <a:t>Mintacím szerkesztése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hu-HU"/>
              <a:t>Mintacím szerkesztése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hu-HU"/>
              <a:t>Mintacím szerkesztése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évkártya idézettel">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hu-HU"/>
              <a:t>Mintacím szerkesztése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hu-HU"/>
              <a:t>Mintaszöveg szerkesztése</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hu-HU"/>
              <a:t>Mintacím szerkesztése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hu-HU"/>
              <a:t>Mintaszöveg szerkesztése</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hu-HU"/>
              <a:t>Mintacím szerkesztése</a:t>
            </a:r>
            <a:endParaRPr lang="en-US" dirty="0"/>
          </a:p>
        </p:txBody>
      </p:sp>
      <p:sp>
        <p:nvSpPr>
          <p:cNvPr id="3" name="Vertical Text Placeholder 2"/>
          <p:cNvSpPr>
            <a:spLocks noGrp="1"/>
          </p:cNvSpPr>
          <p:nvPr>
            <p:ph type="body" orient="vert" idx="1"/>
          </p:nvPr>
        </p:nvSpPr>
        <p:spPr/>
        <p:txBody>
          <a:bodyPr vert="eaVert" ancho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hu-HU"/>
              <a:t>Mintacím szerkesztése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hu-HU"/>
              <a:t>Mintacím szerkesztése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12/8/2021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0.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0.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0F7C3BF-7ADE-42CB-84DC-66B063C2B936}"/>
              </a:ext>
            </a:extLst>
          </p:cNvPr>
          <p:cNvSpPr>
            <a:spLocks noGrp="1"/>
          </p:cNvSpPr>
          <p:nvPr>
            <p:ph type="ctrTitle"/>
          </p:nvPr>
        </p:nvSpPr>
        <p:spPr>
          <a:xfrm>
            <a:off x="763398" y="570451"/>
            <a:ext cx="10821798" cy="3522047"/>
          </a:xfrm>
        </p:spPr>
        <p:txBody>
          <a:bodyPr>
            <a:normAutofit fontScale="90000"/>
          </a:bodyPr>
          <a:lstStyle/>
          <a:p>
            <a:r>
              <a:rPr lang="hu-HU" sz="6600" b="1" dirty="0" err="1"/>
              <a:t>Planetary</a:t>
            </a:r>
            <a:r>
              <a:rPr lang="hu-HU" sz="6600" b="1" dirty="0"/>
              <a:t> </a:t>
            </a:r>
            <a:r>
              <a:rPr lang="hu-HU" sz="6600" b="1" dirty="0" err="1"/>
              <a:t>landforms</a:t>
            </a:r>
            <a:br>
              <a:rPr lang="hu-HU" dirty="0"/>
            </a:br>
            <a:br>
              <a:rPr lang="hu-HU" dirty="0"/>
            </a:br>
            <a:r>
              <a:rPr lang="hu-HU" sz="3200" i="1" dirty="0"/>
              <a:t>A </a:t>
            </a:r>
            <a:r>
              <a:rPr lang="hu-HU" sz="3200" i="1" dirty="0" err="1"/>
              <a:t>visual</a:t>
            </a:r>
            <a:r>
              <a:rPr lang="hu-HU" sz="3200" i="1" dirty="0"/>
              <a:t> </a:t>
            </a:r>
            <a:r>
              <a:rPr lang="hu-HU" sz="3200" i="1" dirty="0" err="1"/>
              <a:t>introduction</a:t>
            </a:r>
            <a:r>
              <a:rPr lang="en-US" sz="3200" i="1" dirty="0"/>
              <a:t> to</a:t>
            </a:r>
            <a:br>
              <a:rPr lang="en-US" sz="3200" i="1" dirty="0"/>
            </a:br>
            <a:r>
              <a:rPr lang="en-US" sz="3200" i="1" dirty="0"/>
              <a:t>planetary geomorphology</a:t>
            </a:r>
            <a:br>
              <a:rPr lang="hu-HU" sz="3200" i="1" dirty="0"/>
            </a:br>
            <a:r>
              <a:rPr lang="hu-HU" sz="3200" b="1" dirty="0" err="1">
                <a:effectLst>
                  <a:glow rad="38100">
                    <a:schemeClr val="bg1">
                      <a:lumMod val="65000"/>
                      <a:lumOff val="35000"/>
                      <a:alpha val="50000"/>
                    </a:schemeClr>
                  </a:glow>
                </a:effectLst>
              </a:rPr>
              <a:t>EROSION</a:t>
            </a:r>
            <a:r>
              <a:rPr lang="hu-HU" sz="3200" b="1" dirty="0">
                <a:effectLst>
                  <a:glow rad="38100">
                    <a:schemeClr val="bg1">
                      <a:lumMod val="65000"/>
                      <a:lumOff val="35000"/>
                      <a:alpha val="50000"/>
                    </a:schemeClr>
                  </a:glow>
                </a:effectLst>
              </a:rPr>
              <a:t>, </a:t>
            </a:r>
            <a:r>
              <a:rPr lang="hu-HU" sz="3200" b="1" dirty="0" err="1">
                <a:effectLst>
                  <a:glow rad="38100">
                    <a:schemeClr val="bg1">
                      <a:lumMod val="65000"/>
                      <a:lumOff val="35000"/>
                      <a:alpha val="50000"/>
                    </a:schemeClr>
                  </a:glow>
                </a:effectLst>
              </a:rPr>
              <a:t>WHEATHERINg</a:t>
            </a:r>
            <a:r>
              <a:rPr lang="hu-HU" sz="3200" b="1" dirty="0">
                <a:effectLst>
                  <a:glow rad="38100">
                    <a:schemeClr val="bg1">
                      <a:lumMod val="65000"/>
                      <a:lumOff val="35000"/>
                      <a:alpha val="50000"/>
                    </a:schemeClr>
                  </a:glow>
                </a:effectLst>
              </a:rPr>
              <a:t>, </a:t>
            </a:r>
            <a:r>
              <a:rPr lang="hu-HU" sz="3200" b="1" dirty="0" err="1">
                <a:effectLst>
                  <a:glow rad="38100">
                    <a:schemeClr val="bg1">
                      <a:lumMod val="65000"/>
                      <a:lumOff val="35000"/>
                      <a:alpha val="50000"/>
                    </a:schemeClr>
                  </a:glow>
                </a:effectLst>
              </a:rPr>
              <a:t>PATTERNED</a:t>
            </a:r>
            <a:r>
              <a:rPr lang="hu-HU" sz="3200" b="1" dirty="0">
                <a:effectLst>
                  <a:glow rad="38100">
                    <a:schemeClr val="bg1">
                      <a:lumMod val="65000"/>
                      <a:lumOff val="35000"/>
                      <a:alpha val="50000"/>
                    </a:schemeClr>
                  </a:glow>
                </a:effectLst>
              </a:rPr>
              <a:t> </a:t>
            </a:r>
            <a:r>
              <a:rPr lang="hu-HU" sz="3200" b="1" dirty="0" err="1">
                <a:effectLst>
                  <a:glow rad="38100">
                    <a:schemeClr val="bg1">
                      <a:lumMod val="65000"/>
                      <a:lumOff val="35000"/>
                      <a:alpha val="50000"/>
                    </a:schemeClr>
                  </a:glow>
                </a:effectLst>
              </a:rPr>
              <a:t>GROUND</a:t>
            </a:r>
            <a:r>
              <a:rPr lang="hu-HU" sz="3200" b="1" dirty="0">
                <a:effectLst>
                  <a:glow rad="38100">
                    <a:schemeClr val="bg1">
                      <a:lumMod val="65000"/>
                      <a:lumOff val="35000"/>
                      <a:alpha val="50000"/>
                    </a:schemeClr>
                  </a:glow>
                </a:effectLst>
              </a:rPr>
              <a:t>, </a:t>
            </a:r>
            <a:br>
              <a:rPr lang="hu-HU" sz="3200" b="1" dirty="0">
                <a:effectLst>
                  <a:glow rad="38100">
                    <a:schemeClr val="bg1">
                      <a:lumMod val="65000"/>
                      <a:lumOff val="35000"/>
                      <a:alpha val="50000"/>
                    </a:schemeClr>
                  </a:glow>
                </a:effectLst>
              </a:rPr>
            </a:br>
            <a:r>
              <a:rPr lang="hu-HU" sz="3200" b="1" dirty="0" err="1">
                <a:effectLst>
                  <a:glow rad="38100">
                    <a:schemeClr val="bg1">
                      <a:lumMod val="65000"/>
                      <a:lumOff val="35000"/>
                      <a:alpha val="50000"/>
                    </a:schemeClr>
                  </a:glow>
                </a:effectLst>
              </a:rPr>
              <a:t>MASS</a:t>
            </a:r>
            <a:r>
              <a:rPr lang="hu-HU" sz="3200" b="1" dirty="0">
                <a:effectLst>
                  <a:glow rad="38100">
                    <a:schemeClr val="bg1">
                      <a:lumMod val="65000"/>
                      <a:lumOff val="35000"/>
                      <a:alpha val="50000"/>
                    </a:schemeClr>
                  </a:glow>
                </a:effectLst>
              </a:rPr>
              <a:t> </a:t>
            </a:r>
            <a:r>
              <a:rPr lang="hu-HU" sz="3200" b="1" dirty="0" err="1">
                <a:effectLst>
                  <a:glow rad="38100">
                    <a:schemeClr val="bg1">
                      <a:lumMod val="65000"/>
                      <a:lumOff val="35000"/>
                      <a:alpha val="50000"/>
                    </a:schemeClr>
                  </a:glow>
                </a:effectLst>
              </a:rPr>
              <a:t>WASTING</a:t>
            </a:r>
            <a:endParaRPr lang="hu-HU" sz="3200" b="1" dirty="0">
              <a:effectLst>
                <a:glow rad="38100">
                  <a:schemeClr val="bg1">
                    <a:lumMod val="65000"/>
                    <a:lumOff val="35000"/>
                    <a:alpha val="50000"/>
                  </a:schemeClr>
                </a:glow>
              </a:effectLst>
            </a:endParaRPr>
          </a:p>
        </p:txBody>
      </p:sp>
      <p:sp>
        <p:nvSpPr>
          <p:cNvPr id="3" name="Alcím 2">
            <a:extLst>
              <a:ext uri="{FF2B5EF4-FFF2-40B4-BE49-F238E27FC236}">
                <a16:creationId xmlns:a16="http://schemas.microsoft.com/office/drawing/2014/main" id="{ADCEFF37-F020-4428-A52E-046D26E94737}"/>
              </a:ext>
            </a:extLst>
          </p:cNvPr>
          <p:cNvSpPr>
            <a:spLocks noGrp="1"/>
          </p:cNvSpPr>
          <p:nvPr>
            <p:ph type="subTitle" idx="1"/>
          </p:nvPr>
        </p:nvSpPr>
        <p:spPr>
          <a:xfrm>
            <a:off x="1836186" y="4884234"/>
            <a:ext cx="8676222" cy="1338146"/>
          </a:xfrm>
        </p:spPr>
        <p:txBody>
          <a:bodyPr>
            <a:normAutofit/>
          </a:bodyPr>
          <a:lstStyle/>
          <a:p>
            <a:endParaRPr lang="en-US" sz="1800" dirty="0"/>
          </a:p>
          <a:p>
            <a:r>
              <a:rPr lang="hu-HU" sz="1800" dirty="0"/>
              <a:t>HENRIK HARGITAI   </a:t>
            </a:r>
            <a:endParaRPr lang="en-US" sz="1800" dirty="0"/>
          </a:p>
          <a:p>
            <a:r>
              <a:rPr lang="hu-HU" sz="1400" dirty="0"/>
              <a:t>2019</a:t>
            </a:r>
          </a:p>
        </p:txBody>
      </p:sp>
      <p:sp>
        <p:nvSpPr>
          <p:cNvPr id="4" name="Szövegdoboz 3">
            <a:extLst>
              <a:ext uri="{FF2B5EF4-FFF2-40B4-BE49-F238E27FC236}">
                <a16:creationId xmlns:a16="http://schemas.microsoft.com/office/drawing/2014/main" id="{F2D76585-4795-4236-BED1-95595F87AFC5}"/>
              </a:ext>
            </a:extLst>
          </p:cNvPr>
          <p:cNvSpPr txBox="1"/>
          <p:nvPr/>
        </p:nvSpPr>
        <p:spPr>
          <a:xfrm>
            <a:off x="234176" y="6222380"/>
            <a:ext cx="5861824" cy="338554"/>
          </a:xfrm>
          <a:prstGeom prst="rect">
            <a:avLst/>
          </a:prstGeom>
          <a:noFill/>
        </p:spPr>
        <p:txBody>
          <a:bodyPr wrap="square" rtlCol="0">
            <a:spAutoFit/>
          </a:bodyPr>
          <a:lstStyle/>
          <a:p>
            <a:r>
              <a:rPr lang="hu-HU" sz="1600" dirty="0" err="1"/>
              <a:t>Definitions</a:t>
            </a:r>
            <a:r>
              <a:rPr lang="hu-HU" sz="1600" dirty="0"/>
              <a:t> in </a:t>
            </a:r>
            <a:r>
              <a:rPr lang="hu-HU" sz="1600" dirty="0" err="1"/>
              <a:t>the</a:t>
            </a:r>
            <a:r>
              <a:rPr lang="hu-HU" sz="1600" dirty="0"/>
              <a:t> </a:t>
            </a:r>
            <a:r>
              <a:rPr lang="hu-HU" sz="1600" dirty="0" err="1"/>
              <a:t>Notes</a:t>
            </a:r>
            <a:r>
              <a:rPr lang="hu-HU" sz="1600" dirty="0"/>
              <a:t> </a:t>
            </a:r>
            <a:r>
              <a:rPr lang="hu-HU" sz="1600" dirty="0" err="1"/>
              <a:t>section</a:t>
            </a:r>
            <a:endParaRPr lang="hu-HU" sz="1600" dirty="0"/>
          </a:p>
        </p:txBody>
      </p:sp>
      <p:sp>
        <p:nvSpPr>
          <p:cNvPr id="5" name="Szövegdoboz 4">
            <a:extLst>
              <a:ext uri="{FF2B5EF4-FFF2-40B4-BE49-F238E27FC236}">
                <a16:creationId xmlns:a16="http://schemas.microsoft.com/office/drawing/2014/main" id="{6C46F634-6C8C-4D55-AD15-591C92BC36C9}"/>
              </a:ext>
            </a:extLst>
          </p:cNvPr>
          <p:cNvSpPr txBox="1"/>
          <p:nvPr/>
        </p:nvSpPr>
        <p:spPr>
          <a:xfrm>
            <a:off x="7081024" y="5765180"/>
            <a:ext cx="4728117" cy="646331"/>
          </a:xfrm>
          <a:prstGeom prst="rect">
            <a:avLst/>
          </a:prstGeom>
          <a:noFill/>
        </p:spPr>
        <p:txBody>
          <a:bodyPr wrap="square" rtlCol="0">
            <a:spAutoFit/>
          </a:bodyPr>
          <a:lstStyle/>
          <a:p>
            <a:pPr algn="r"/>
            <a:r>
              <a:rPr lang="hu-HU" dirty="0" err="1"/>
              <a:t>csplanetolg17em</a:t>
            </a:r>
            <a:endParaRPr lang="en-US" dirty="0"/>
          </a:p>
          <a:p>
            <a:pPr algn="r"/>
            <a:r>
              <a:rPr lang="hu-HU" dirty="0"/>
              <a:t>FÖL/1/</a:t>
            </a:r>
            <a:r>
              <a:rPr lang="hu-HU" dirty="0" err="1"/>
              <a:t>075E</a:t>
            </a:r>
            <a:endParaRPr lang="hu-HU" dirty="0"/>
          </a:p>
        </p:txBody>
      </p:sp>
    </p:spTree>
    <p:extLst>
      <p:ext uri="{BB962C8B-B14F-4D97-AF65-F5344CB8AC3E}">
        <p14:creationId xmlns:p14="http://schemas.microsoft.com/office/powerpoint/2010/main" val="3756910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0F7C3BF-7ADE-42CB-84DC-66B063C2B936}"/>
              </a:ext>
            </a:extLst>
          </p:cNvPr>
          <p:cNvSpPr>
            <a:spLocks noGrp="1"/>
          </p:cNvSpPr>
          <p:nvPr>
            <p:ph type="ctrTitle"/>
          </p:nvPr>
        </p:nvSpPr>
        <p:spPr>
          <a:xfrm>
            <a:off x="763398" y="570451"/>
            <a:ext cx="10821798" cy="3053593"/>
          </a:xfrm>
        </p:spPr>
        <p:txBody>
          <a:bodyPr>
            <a:normAutofit/>
          </a:bodyPr>
          <a:lstStyle/>
          <a:p>
            <a:r>
              <a:rPr lang="en-US" sz="6600" b="1" dirty="0"/>
              <a:t>EROSIONAL FORMS</a:t>
            </a:r>
            <a:endParaRPr lang="hu-HU" sz="3200" i="1" dirty="0"/>
          </a:p>
        </p:txBody>
      </p:sp>
      <p:sp>
        <p:nvSpPr>
          <p:cNvPr id="6" name="Alcím 5">
            <a:extLst>
              <a:ext uri="{FF2B5EF4-FFF2-40B4-BE49-F238E27FC236}">
                <a16:creationId xmlns:a16="http://schemas.microsoft.com/office/drawing/2014/main" id="{82BFB775-A3D8-4291-9145-56FE2298E955}"/>
              </a:ext>
            </a:extLst>
          </p:cNvPr>
          <p:cNvSpPr>
            <a:spLocks noGrp="1"/>
          </p:cNvSpPr>
          <p:nvPr>
            <p:ph type="subTitle" idx="1"/>
          </p:nvPr>
        </p:nvSpPr>
        <p:spPr/>
        <p:txBody>
          <a:bodyPr/>
          <a:lstStyle/>
          <a:p>
            <a:endParaRPr lang="hu-HU"/>
          </a:p>
        </p:txBody>
      </p:sp>
    </p:spTree>
    <p:extLst>
      <p:ext uri="{BB962C8B-B14F-4D97-AF65-F5344CB8AC3E}">
        <p14:creationId xmlns:p14="http://schemas.microsoft.com/office/powerpoint/2010/main" val="3641086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en-US" dirty="0"/>
              <a:t>Erosional forms </a:t>
            </a:r>
            <a:r>
              <a:rPr lang="hu-HU" dirty="0"/>
              <a:t>&gt;</a:t>
            </a:r>
            <a:r>
              <a:rPr lang="en-US" dirty="0"/>
              <a:t> Boulder field</a:t>
            </a:r>
            <a:endParaRPr lang="hu-HU" dirty="0"/>
          </a:p>
        </p:txBody>
      </p:sp>
      <p:pic>
        <p:nvPicPr>
          <p:cNvPr id="3" name="Kép helye 2">
            <a:extLst>
              <a:ext uri="{FF2B5EF4-FFF2-40B4-BE49-F238E27FC236}">
                <a16:creationId xmlns:a16="http://schemas.microsoft.com/office/drawing/2014/main" id="{C2590BB3-5FD0-4DD8-9825-66C445FDEB25}"/>
              </a:ext>
            </a:extLst>
          </p:cNvPr>
          <p:cNvPicPr>
            <a:picLocks noGrp="1" noChangeAspect="1"/>
          </p:cNvPicPr>
          <p:nvPr>
            <p:ph type="pic" idx="1"/>
          </p:nvPr>
        </p:nvPicPr>
        <p:blipFill rotWithShape="1">
          <a:blip r:embed="rId2"/>
          <a:srcRect l="1627" r="32140"/>
          <a:stretch/>
        </p:blipFill>
        <p:spPr>
          <a:xfrm>
            <a:off x="209551" y="140173"/>
            <a:ext cx="5310772" cy="3818767"/>
          </a:xfrm>
          <a:ln>
            <a:solidFill>
              <a:schemeClr val="bg1"/>
            </a:solidFill>
          </a:ln>
        </p:spPr>
      </p:pic>
      <p:pic>
        <p:nvPicPr>
          <p:cNvPr id="7" name="Kép 6">
            <a:extLst>
              <a:ext uri="{FF2B5EF4-FFF2-40B4-BE49-F238E27FC236}">
                <a16:creationId xmlns:a16="http://schemas.microsoft.com/office/drawing/2014/main" id="{E219E788-B6D5-4749-BFD2-F3F57DCE098E}"/>
              </a:ext>
            </a:extLst>
          </p:cNvPr>
          <p:cNvPicPr>
            <a:picLocks noChangeAspect="1"/>
          </p:cNvPicPr>
          <p:nvPr/>
        </p:nvPicPr>
        <p:blipFill>
          <a:blip r:embed="rId3"/>
          <a:stretch>
            <a:fillRect/>
          </a:stretch>
        </p:blipFill>
        <p:spPr>
          <a:xfrm>
            <a:off x="5745763" y="183416"/>
            <a:ext cx="1545463" cy="2902613"/>
          </a:xfrm>
          <a:prstGeom prst="rect">
            <a:avLst/>
          </a:prstGeom>
        </p:spPr>
      </p:pic>
      <p:pic>
        <p:nvPicPr>
          <p:cNvPr id="1026" name="Picture 2" descr="Scanner images of surface of Venus by Soviet landers. Venera 9: colluvial slabs of roughly-layered material on slope, probably on volcano flank in NE foothills of Beta Regio. Venera 10: layered-rock plain near SE Beta Regio. Veneras 13 and 14: bedding-plane outcrops of thinly layered rock; low electrical resistivity (rock altered); faint striping along bedding planes suggests traction features in sediments; 14 shows gritty texture; SW part Navka plain. Compositions broadly basaltic. Venera 10, 13, and 14 images have been interpreted by most Russian viewers to be eolian sediments, but by Americans to be lava flows. Scanners inclined 50° downward from heights of - 1 m; middle part ">
            <a:extLst>
              <a:ext uri="{FF2B5EF4-FFF2-40B4-BE49-F238E27FC236}">
                <a16:creationId xmlns:a16="http://schemas.microsoft.com/office/drawing/2014/main" id="{20E8B593-1BDD-49E6-BF9F-FECB81AB14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1104" y="0"/>
            <a:ext cx="49466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norama view of Apollo 17 lunar surface photos">
            <a:extLst>
              <a:ext uri="{FF2B5EF4-FFF2-40B4-BE49-F238E27FC236}">
                <a16:creationId xmlns:a16="http://schemas.microsoft.com/office/drawing/2014/main" id="{F6B02BA3-AC0F-402E-BBE1-C02C38CB19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551" y="4095750"/>
            <a:ext cx="7056183" cy="2169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122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en-US" dirty="0"/>
              <a:t>Erosional forms </a:t>
            </a:r>
            <a:r>
              <a:rPr lang="hu-HU" dirty="0"/>
              <a:t>&gt;</a:t>
            </a:r>
            <a:r>
              <a:rPr lang="en-US" dirty="0"/>
              <a:t> Lag deposit</a:t>
            </a:r>
            <a:endParaRPr lang="hu-HU" dirty="0"/>
          </a:p>
        </p:txBody>
      </p:sp>
      <p:pic>
        <p:nvPicPr>
          <p:cNvPr id="3" name="Kép helye 2">
            <a:extLst>
              <a:ext uri="{FF2B5EF4-FFF2-40B4-BE49-F238E27FC236}">
                <a16:creationId xmlns:a16="http://schemas.microsoft.com/office/drawing/2014/main" id="{F02723D5-B8DE-4726-A237-2637BD4590E0}"/>
              </a:ext>
            </a:extLst>
          </p:cNvPr>
          <p:cNvPicPr>
            <a:picLocks noGrp="1" noChangeAspect="1"/>
          </p:cNvPicPr>
          <p:nvPr>
            <p:ph type="pic" idx="1"/>
          </p:nvPr>
        </p:nvPicPr>
        <p:blipFill>
          <a:blip r:embed="rId2"/>
          <a:srcRect l="25623" r="25623"/>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108048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en-US" dirty="0"/>
              <a:t>Erosional forms </a:t>
            </a:r>
            <a:r>
              <a:rPr lang="hu-HU" dirty="0"/>
              <a:t>&gt;</a:t>
            </a:r>
            <a:r>
              <a:rPr lang="en-US" dirty="0"/>
              <a:t> Surficial crust</a:t>
            </a:r>
            <a:endParaRPr lang="hu-HU" dirty="0"/>
          </a:p>
        </p:txBody>
      </p:sp>
      <p:pic>
        <p:nvPicPr>
          <p:cNvPr id="3" name="Kép helye 2">
            <a:extLst>
              <a:ext uri="{FF2B5EF4-FFF2-40B4-BE49-F238E27FC236}">
                <a16:creationId xmlns:a16="http://schemas.microsoft.com/office/drawing/2014/main" id="{2F24AEC2-DD82-4D3E-A47A-09351573B10F}"/>
              </a:ext>
            </a:extLst>
          </p:cNvPr>
          <p:cNvPicPr>
            <a:picLocks noGrp="1" noChangeAspect="1"/>
          </p:cNvPicPr>
          <p:nvPr>
            <p:ph type="pic" idx="1"/>
          </p:nvPr>
        </p:nvPicPr>
        <p:blipFill>
          <a:blip r:embed="rId2"/>
          <a:srcRect t="20914" b="20914"/>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3035614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en-US" dirty="0"/>
              <a:t>Erosional forms </a:t>
            </a:r>
            <a:r>
              <a:rPr lang="hu-HU" dirty="0"/>
              <a:t>&gt; </a:t>
            </a:r>
            <a:r>
              <a:rPr lang="hu-HU" dirty="0" err="1"/>
              <a:t>Inverted</a:t>
            </a:r>
            <a:r>
              <a:rPr lang="hu-HU" dirty="0"/>
              <a:t> </a:t>
            </a:r>
            <a:r>
              <a:rPr lang="hu-HU" dirty="0" err="1"/>
              <a:t>channel</a:t>
            </a:r>
            <a:endParaRPr lang="hu-HU" dirty="0"/>
          </a:p>
        </p:txBody>
      </p:sp>
      <p:pic>
        <p:nvPicPr>
          <p:cNvPr id="3" name="Kép helye 2">
            <a:extLst>
              <a:ext uri="{FF2B5EF4-FFF2-40B4-BE49-F238E27FC236}">
                <a16:creationId xmlns:a16="http://schemas.microsoft.com/office/drawing/2014/main" id="{1668A591-C0D2-4946-A3C0-E17C0A902353}"/>
              </a:ext>
            </a:extLst>
          </p:cNvPr>
          <p:cNvPicPr>
            <a:picLocks noGrp="1" noChangeAspect="1"/>
          </p:cNvPicPr>
          <p:nvPr>
            <p:ph type="pic" idx="1"/>
          </p:nvPr>
        </p:nvPicPr>
        <p:blipFill rotWithShape="1">
          <a:blip r:embed="rId2"/>
          <a:srcRect t="11584" b="34144"/>
          <a:stretch/>
        </p:blipFill>
        <p:spPr>
          <a:xfrm>
            <a:off x="189706" y="192230"/>
            <a:ext cx="11812588" cy="5809957"/>
          </a:xfrm>
          <a:ln>
            <a:solidFill>
              <a:schemeClr val="bg1"/>
            </a:solidFill>
          </a:ln>
        </p:spPr>
      </p:pic>
    </p:spTree>
    <p:extLst>
      <p:ext uri="{BB962C8B-B14F-4D97-AF65-F5344CB8AC3E}">
        <p14:creationId xmlns:p14="http://schemas.microsoft.com/office/powerpoint/2010/main" val="2564023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en-US" dirty="0"/>
              <a:t>Erosional forms </a:t>
            </a:r>
            <a:r>
              <a:rPr lang="hu-HU" dirty="0"/>
              <a:t>&gt; </a:t>
            </a:r>
            <a:r>
              <a:rPr lang="hu-HU" dirty="0" err="1"/>
              <a:t>Serpens</a:t>
            </a:r>
            <a:endParaRPr lang="hu-HU" dirty="0"/>
          </a:p>
        </p:txBody>
      </p:sp>
      <p:pic>
        <p:nvPicPr>
          <p:cNvPr id="3" name="Kép helye 2">
            <a:extLst>
              <a:ext uri="{FF2B5EF4-FFF2-40B4-BE49-F238E27FC236}">
                <a16:creationId xmlns:a16="http://schemas.microsoft.com/office/drawing/2014/main" id="{D4B4F816-79F3-4FC9-A3FB-A86648AD7C72}"/>
              </a:ext>
            </a:extLst>
          </p:cNvPr>
          <p:cNvPicPr>
            <a:picLocks noGrp="1" noChangeAspect="1"/>
          </p:cNvPicPr>
          <p:nvPr>
            <p:ph type="pic" idx="1"/>
          </p:nvPr>
        </p:nvPicPr>
        <p:blipFill rotWithShape="1">
          <a:blip r:embed="rId2"/>
          <a:srcRect l="1" t="36315" r="49099" b="32484"/>
          <a:stretch/>
        </p:blipFill>
        <p:spPr>
          <a:xfrm rot="5400000">
            <a:off x="3051904" y="-2624005"/>
            <a:ext cx="5979829" cy="11612300"/>
          </a:xfrm>
          <a:ln>
            <a:solidFill>
              <a:schemeClr val="bg1"/>
            </a:solidFill>
          </a:ln>
        </p:spPr>
      </p:pic>
    </p:spTree>
    <p:extLst>
      <p:ext uri="{BB962C8B-B14F-4D97-AF65-F5344CB8AC3E}">
        <p14:creationId xmlns:p14="http://schemas.microsoft.com/office/powerpoint/2010/main" val="1630060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en-US" dirty="0"/>
              <a:t>Erosional forms </a:t>
            </a:r>
            <a:r>
              <a:rPr lang="hu-HU" dirty="0"/>
              <a:t>&gt; </a:t>
            </a:r>
            <a:r>
              <a:rPr lang="hu-HU" dirty="0" err="1"/>
              <a:t>Inverted</a:t>
            </a:r>
            <a:r>
              <a:rPr lang="hu-HU" dirty="0"/>
              <a:t> </a:t>
            </a:r>
            <a:r>
              <a:rPr lang="hu-HU" dirty="0" err="1"/>
              <a:t>crater</a:t>
            </a:r>
            <a:endParaRPr lang="hu-HU" dirty="0"/>
          </a:p>
        </p:txBody>
      </p:sp>
      <p:pic>
        <p:nvPicPr>
          <p:cNvPr id="3" name="Kép helye 2">
            <a:extLst>
              <a:ext uri="{FF2B5EF4-FFF2-40B4-BE49-F238E27FC236}">
                <a16:creationId xmlns:a16="http://schemas.microsoft.com/office/drawing/2014/main" id="{A58BC70D-A931-4D5F-8A98-1D057DC62865}"/>
              </a:ext>
            </a:extLst>
          </p:cNvPr>
          <p:cNvPicPr>
            <a:picLocks noGrp="1" noChangeAspect="1"/>
          </p:cNvPicPr>
          <p:nvPr>
            <p:ph type="pic" idx="1"/>
          </p:nvPr>
        </p:nvPicPr>
        <p:blipFill rotWithShape="1">
          <a:blip r:embed="rId2"/>
          <a:srcRect l="40124" t="9545" r="36062"/>
          <a:stretch/>
        </p:blipFill>
        <p:spPr>
          <a:xfrm>
            <a:off x="6913756" y="192230"/>
            <a:ext cx="4911493" cy="6261416"/>
          </a:xfrm>
          <a:ln>
            <a:solidFill>
              <a:schemeClr val="bg1"/>
            </a:solidFill>
          </a:ln>
        </p:spPr>
      </p:pic>
      <p:pic>
        <p:nvPicPr>
          <p:cNvPr id="5" name="Kép 4">
            <a:extLst>
              <a:ext uri="{FF2B5EF4-FFF2-40B4-BE49-F238E27FC236}">
                <a16:creationId xmlns:a16="http://schemas.microsoft.com/office/drawing/2014/main" id="{83A175A4-BDCF-498E-BDD9-F76F43FAAB6A}"/>
              </a:ext>
            </a:extLst>
          </p:cNvPr>
          <p:cNvPicPr>
            <a:picLocks noChangeAspect="1"/>
          </p:cNvPicPr>
          <p:nvPr/>
        </p:nvPicPr>
        <p:blipFill>
          <a:blip r:embed="rId3"/>
          <a:stretch>
            <a:fillRect/>
          </a:stretch>
        </p:blipFill>
        <p:spPr>
          <a:xfrm>
            <a:off x="366750" y="337944"/>
            <a:ext cx="6260985" cy="2973968"/>
          </a:xfrm>
          <a:prstGeom prst="rect">
            <a:avLst/>
          </a:prstGeom>
        </p:spPr>
      </p:pic>
    </p:spTree>
    <p:extLst>
      <p:ext uri="{BB962C8B-B14F-4D97-AF65-F5344CB8AC3E}">
        <p14:creationId xmlns:p14="http://schemas.microsoft.com/office/powerpoint/2010/main" val="1018545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Erosional</a:t>
            </a:r>
            <a:r>
              <a:rPr lang="hu-HU" dirty="0"/>
              <a:t> </a:t>
            </a:r>
            <a:r>
              <a:rPr lang="hu-HU" dirty="0" err="1"/>
              <a:t>forms</a:t>
            </a:r>
            <a:r>
              <a:rPr lang="hu-HU" dirty="0"/>
              <a:t> &gt; Ring </a:t>
            </a:r>
            <a:r>
              <a:rPr lang="hu-HU" dirty="0" err="1"/>
              <a:t>furrow</a:t>
            </a:r>
            <a:endParaRPr lang="hu-HU" dirty="0"/>
          </a:p>
        </p:txBody>
      </p:sp>
      <p:pic>
        <p:nvPicPr>
          <p:cNvPr id="3" name="Kép helye 2">
            <a:extLst>
              <a:ext uri="{FF2B5EF4-FFF2-40B4-BE49-F238E27FC236}">
                <a16:creationId xmlns:a16="http://schemas.microsoft.com/office/drawing/2014/main" id="{AC232445-7C34-491E-A1BB-2D4299843569}"/>
              </a:ext>
            </a:extLst>
          </p:cNvPr>
          <p:cNvPicPr>
            <a:picLocks noGrp="1" noChangeAspect="1"/>
          </p:cNvPicPr>
          <p:nvPr>
            <p:ph type="pic" idx="1"/>
          </p:nvPr>
        </p:nvPicPr>
        <p:blipFill>
          <a:blip r:embed="rId2"/>
          <a:srcRect t="28170" b="28170"/>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255436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en-US" dirty="0"/>
              <a:t>Erosional forms </a:t>
            </a:r>
            <a:r>
              <a:rPr lang="hu-HU" dirty="0"/>
              <a:t>&gt; </a:t>
            </a:r>
            <a:r>
              <a:rPr lang="hu-HU" dirty="0" err="1"/>
              <a:t>Moat</a:t>
            </a:r>
            <a:r>
              <a:rPr lang="hu-HU" dirty="0"/>
              <a:t> = </a:t>
            </a:r>
            <a:r>
              <a:rPr lang="hu-HU" dirty="0" err="1"/>
              <a:t>Circumferential</a:t>
            </a:r>
            <a:r>
              <a:rPr lang="hu-HU" dirty="0"/>
              <a:t> </a:t>
            </a:r>
            <a:r>
              <a:rPr lang="hu-HU" dirty="0" err="1"/>
              <a:t>depression</a:t>
            </a:r>
            <a:endParaRPr lang="hu-HU" dirty="0"/>
          </a:p>
        </p:txBody>
      </p:sp>
      <p:pic>
        <p:nvPicPr>
          <p:cNvPr id="5" name="Kép 4">
            <a:extLst>
              <a:ext uri="{FF2B5EF4-FFF2-40B4-BE49-F238E27FC236}">
                <a16:creationId xmlns:a16="http://schemas.microsoft.com/office/drawing/2014/main" id="{9787A510-7046-4A55-BC62-9FBA0D4255CC}"/>
              </a:ext>
            </a:extLst>
          </p:cNvPr>
          <p:cNvPicPr>
            <a:picLocks noChangeAspect="1"/>
          </p:cNvPicPr>
          <p:nvPr/>
        </p:nvPicPr>
        <p:blipFill rotWithShape="1">
          <a:blip r:embed="rId2"/>
          <a:srcRect l="48510" r="1820"/>
          <a:stretch/>
        </p:blipFill>
        <p:spPr>
          <a:xfrm>
            <a:off x="371910" y="2674287"/>
            <a:ext cx="4208774" cy="2210908"/>
          </a:xfrm>
          <a:prstGeom prst="rect">
            <a:avLst/>
          </a:prstGeom>
        </p:spPr>
      </p:pic>
      <p:pic>
        <p:nvPicPr>
          <p:cNvPr id="7" name="Kép 6">
            <a:extLst>
              <a:ext uri="{FF2B5EF4-FFF2-40B4-BE49-F238E27FC236}">
                <a16:creationId xmlns:a16="http://schemas.microsoft.com/office/drawing/2014/main" id="{10DA3FF1-50BC-4071-B52D-8B6A140E89F7}"/>
              </a:ext>
            </a:extLst>
          </p:cNvPr>
          <p:cNvPicPr>
            <a:picLocks noChangeAspect="1"/>
          </p:cNvPicPr>
          <p:nvPr/>
        </p:nvPicPr>
        <p:blipFill>
          <a:blip r:embed="rId3"/>
          <a:stretch>
            <a:fillRect/>
          </a:stretch>
        </p:blipFill>
        <p:spPr>
          <a:xfrm>
            <a:off x="6222380" y="96352"/>
            <a:ext cx="5865541" cy="6567048"/>
          </a:xfrm>
          <a:prstGeom prst="rect">
            <a:avLst/>
          </a:prstGeom>
        </p:spPr>
      </p:pic>
      <p:pic>
        <p:nvPicPr>
          <p:cNvPr id="10" name="Kép 9">
            <a:extLst>
              <a:ext uri="{FF2B5EF4-FFF2-40B4-BE49-F238E27FC236}">
                <a16:creationId xmlns:a16="http://schemas.microsoft.com/office/drawing/2014/main" id="{70B86082-70E5-4401-9EB3-008AB2233B85}"/>
              </a:ext>
            </a:extLst>
          </p:cNvPr>
          <p:cNvPicPr>
            <a:picLocks noChangeAspect="1"/>
          </p:cNvPicPr>
          <p:nvPr/>
        </p:nvPicPr>
        <p:blipFill rotWithShape="1">
          <a:blip r:embed="rId2"/>
          <a:srcRect r="51489"/>
          <a:stretch/>
        </p:blipFill>
        <p:spPr>
          <a:xfrm>
            <a:off x="371910" y="278780"/>
            <a:ext cx="4208774" cy="2263698"/>
          </a:xfrm>
          <a:prstGeom prst="rect">
            <a:avLst/>
          </a:prstGeom>
        </p:spPr>
      </p:pic>
      <p:sp>
        <p:nvSpPr>
          <p:cNvPr id="11" name="Szövegdoboz 10">
            <a:extLst>
              <a:ext uri="{FF2B5EF4-FFF2-40B4-BE49-F238E27FC236}">
                <a16:creationId xmlns:a16="http://schemas.microsoft.com/office/drawing/2014/main" id="{0A98A47C-FA1C-419A-940E-CE47C67B08F3}"/>
              </a:ext>
            </a:extLst>
          </p:cNvPr>
          <p:cNvSpPr txBox="1"/>
          <p:nvPr/>
        </p:nvSpPr>
        <p:spPr>
          <a:xfrm>
            <a:off x="2854713" y="4885195"/>
            <a:ext cx="2160869" cy="430887"/>
          </a:xfrm>
          <a:prstGeom prst="rect">
            <a:avLst/>
          </a:prstGeom>
          <a:noFill/>
        </p:spPr>
        <p:txBody>
          <a:bodyPr wrap="square" rtlCol="0">
            <a:spAutoFit/>
          </a:bodyPr>
          <a:lstStyle/>
          <a:p>
            <a:r>
              <a:rPr lang="da-DK" sz="1100" dirty="0"/>
              <a:t>Hauber et al. 2007, 2008 </a:t>
            </a:r>
            <a:br>
              <a:rPr lang="da-DK" sz="1100" dirty="0"/>
            </a:br>
            <a:endParaRPr lang="hu-HU" sz="1100" dirty="0"/>
          </a:p>
        </p:txBody>
      </p:sp>
    </p:spTree>
    <p:extLst>
      <p:ext uri="{BB962C8B-B14F-4D97-AF65-F5344CB8AC3E}">
        <p14:creationId xmlns:p14="http://schemas.microsoft.com/office/powerpoint/2010/main" val="2065956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en-US" dirty="0"/>
              <a:t>Erosional forms </a:t>
            </a:r>
            <a:r>
              <a:rPr lang="hu-HU" dirty="0"/>
              <a:t>&gt; </a:t>
            </a:r>
            <a:r>
              <a:rPr lang="hu-HU" dirty="0" err="1"/>
              <a:t>Irregular</a:t>
            </a:r>
            <a:r>
              <a:rPr lang="hu-HU" dirty="0"/>
              <a:t> </a:t>
            </a:r>
            <a:r>
              <a:rPr lang="hu-HU" dirty="0" err="1"/>
              <a:t>depression</a:t>
            </a:r>
            <a:endParaRPr lang="hu-HU" dirty="0"/>
          </a:p>
        </p:txBody>
      </p:sp>
      <p:pic>
        <p:nvPicPr>
          <p:cNvPr id="6" name="Kép helye 5">
            <a:extLst>
              <a:ext uri="{FF2B5EF4-FFF2-40B4-BE49-F238E27FC236}">
                <a16:creationId xmlns:a16="http://schemas.microsoft.com/office/drawing/2014/main" id="{82EDC73F-9142-4686-A8E7-5D2F9DA92D48}"/>
              </a:ext>
            </a:extLst>
          </p:cNvPr>
          <p:cNvPicPr>
            <a:picLocks noGrp="1" noChangeAspect="1"/>
          </p:cNvPicPr>
          <p:nvPr>
            <p:ph type="pic" idx="1"/>
          </p:nvPr>
        </p:nvPicPr>
        <p:blipFill>
          <a:blip r:embed="rId2"/>
          <a:srcRect t="2495" b="2495"/>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1557487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en-US" dirty="0"/>
              <a:t>Erosional forms </a:t>
            </a:r>
            <a:r>
              <a:rPr lang="hu-HU" dirty="0"/>
              <a:t>&gt; </a:t>
            </a:r>
            <a:r>
              <a:rPr lang="hu-HU" dirty="0" err="1"/>
              <a:t>Chaotic</a:t>
            </a:r>
            <a:r>
              <a:rPr lang="hu-HU" dirty="0"/>
              <a:t> </a:t>
            </a:r>
            <a:r>
              <a:rPr lang="hu-HU" dirty="0" err="1"/>
              <a:t>crater</a:t>
            </a:r>
            <a:r>
              <a:rPr lang="hu-HU" dirty="0"/>
              <a:t> </a:t>
            </a:r>
            <a:r>
              <a:rPr lang="hu-HU" dirty="0" err="1"/>
              <a:t>floor</a:t>
            </a:r>
            <a:endParaRPr lang="hu-HU" dirty="0"/>
          </a:p>
        </p:txBody>
      </p:sp>
      <p:pic>
        <p:nvPicPr>
          <p:cNvPr id="3" name="Kép helye 2">
            <a:extLst>
              <a:ext uri="{FF2B5EF4-FFF2-40B4-BE49-F238E27FC236}">
                <a16:creationId xmlns:a16="http://schemas.microsoft.com/office/drawing/2014/main" id="{549B5E10-5D1A-48C4-8AB8-80BB6BA28EAB}"/>
              </a:ext>
            </a:extLst>
          </p:cNvPr>
          <p:cNvPicPr>
            <a:picLocks noGrp="1" noChangeAspect="1"/>
          </p:cNvPicPr>
          <p:nvPr>
            <p:ph type="pic" idx="1"/>
          </p:nvPr>
        </p:nvPicPr>
        <p:blipFill>
          <a:blip r:embed="rId2"/>
          <a:srcRect t="3173" b="3173"/>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308860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en-US" dirty="0"/>
              <a:t>Erosional forms </a:t>
            </a:r>
            <a:r>
              <a:rPr lang="hu-HU" dirty="0"/>
              <a:t>&gt; </a:t>
            </a:r>
            <a:r>
              <a:rPr lang="hu-HU" dirty="0" err="1"/>
              <a:t>Chaotic</a:t>
            </a:r>
            <a:r>
              <a:rPr lang="hu-HU" dirty="0"/>
              <a:t> terrain Mars</a:t>
            </a:r>
          </a:p>
        </p:txBody>
      </p:sp>
      <p:pic>
        <p:nvPicPr>
          <p:cNvPr id="6" name="Kép helye 5">
            <a:extLst>
              <a:ext uri="{FF2B5EF4-FFF2-40B4-BE49-F238E27FC236}">
                <a16:creationId xmlns:a16="http://schemas.microsoft.com/office/drawing/2014/main" id="{99E4BFB6-0334-41F7-97D4-5DE903F4CDB8}"/>
              </a:ext>
            </a:extLst>
          </p:cNvPr>
          <p:cNvPicPr>
            <a:picLocks noGrp="1" noChangeAspect="1"/>
          </p:cNvPicPr>
          <p:nvPr>
            <p:ph type="pic" idx="1"/>
          </p:nvPr>
        </p:nvPicPr>
        <p:blipFill>
          <a:blip r:embed="rId2"/>
          <a:srcRect t="11428" b="11428"/>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3672189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EFEF93C-CE7F-47C3-AFC8-0F072A7F4E87}"/>
              </a:ext>
            </a:extLst>
          </p:cNvPr>
          <p:cNvSpPr>
            <a:spLocks noGrp="1"/>
          </p:cNvSpPr>
          <p:nvPr>
            <p:ph type="title"/>
          </p:nvPr>
        </p:nvSpPr>
        <p:spPr>
          <a:xfrm>
            <a:off x="1139584" y="497947"/>
            <a:ext cx="9906000" cy="566738"/>
          </a:xfrm>
        </p:spPr>
        <p:txBody>
          <a:bodyPr/>
          <a:lstStyle/>
          <a:p>
            <a:r>
              <a:rPr lang="en-US" dirty="0"/>
              <a:t>Key concepts</a:t>
            </a:r>
            <a:endParaRPr lang="hu-HU" dirty="0"/>
          </a:p>
        </p:txBody>
      </p:sp>
      <p:sp>
        <p:nvSpPr>
          <p:cNvPr id="5" name="Szöveg helye 3">
            <a:extLst>
              <a:ext uri="{FF2B5EF4-FFF2-40B4-BE49-F238E27FC236}">
                <a16:creationId xmlns:a16="http://schemas.microsoft.com/office/drawing/2014/main" id="{DC64FFB6-FEBF-4932-819F-54C9DBC3C98D}"/>
              </a:ext>
            </a:extLst>
          </p:cNvPr>
          <p:cNvSpPr txBox="1">
            <a:spLocks/>
          </p:cNvSpPr>
          <p:nvPr/>
        </p:nvSpPr>
        <p:spPr>
          <a:xfrm>
            <a:off x="1139584" y="1308551"/>
            <a:ext cx="9906000" cy="5051502"/>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100000"/>
              <a:buFont typeface="Arial"/>
              <a:buNone/>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100000"/>
              <a:buFont typeface="Arial"/>
              <a:buNone/>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100000"/>
              <a:buFont typeface="Arial"/>
              <a:buNone/>
              <a:defRPr sz="1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285750" indent="-285750">
              <a:buFont typeface="Arial" panose="020B0604020202020204" pitchFamily="34" charset="0"/>
              <a:buChar char="•"/>
            </a:pPr>
            <a:r>
              <a:rPr lang="en-US" sz="1800" cap="none" dirty="0"/>
              <a:t>Erosional features form as surface material is removed either completely (exhumation) or selectively </a:t>
            </a:r>
          </a:p>
          <a:p>
            <a:pPr marL="285750" indent="-285750">
              <a:buFont typeface="Arial" panose="020B0604020202020204" pitchFamily="34" charset="0"/>
              <a:buChar char="•"/>
            </a:pPr>
            <a:endParaRPr lang="hu-HU" sz="1800" cap="none" dirty="0"/>
          </a:p>
        </p:txBody>
      </p:sp>
    </p:spTree>
    <p:extLst>
      <p:ext uri="{BB962C8B-B14F-4D97-AF65-F5344CB8AC3E}">
        <p14:creationId xmlns:p14="http://schemas.microsoft.com/office/powerpoint/2010/main" val="3647736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0F7C3BF-7ADE-42CB-84DC-66B063C2B936}"/>
              </a:ext>
            </a:extLst>
          </p:cNvPr>
          <p:cNvSpPr>
            <a:spLocks noGrp="1"/>
          </p:cNvSpPr>
          <p:nvPr>
            <p:ph type="ctrTitle"/>
          </p:nvPr>
        </p:nvSpPr>
        <p:spPr>
          <a:xfrm>
            <a:off x="763398" y="570451"/>
            <a:ext cx="10821798" cy="3053593"/>
          </a:xfrm>
        </p:spPr>
        <p:txBody>
          <a:bodyPr>
            <a:normAutofit/>
          </a:bodyPr>
          <a:lstStyle/>
          <a:p>
            <a:r>
              <a:rPr lang="en-US" sz="6600" b="1" dirty="0"/>
              <a:t>WEATHERING FEATURES</a:t>
            </a:r>
            <a:endParaRPr lang="hu-HU" sz="3200" i="1" dirty="0"/>
          </a:p>
        </p:txBody>
      </p:sp>
      <p:sp>
        <p:nvSpPr>
          <p:cNvPr id="6" name="Alcím 5">
            <a:extLst>
              <a:ext uri="{FF2B5EF4-FFF2-40B4-BE49-F238E27FC236}">
                <a16:creationId xmlns:a16="http://schemas.microsoft.com/office/drawing/2014/main" id="{82BFB775-A3D8-4291-9145-56FE2298E955}"/>
              </a:ext>
            </a:extLst>
          </p:cNvPr>
          <p:cNvSpPr>
            <a:spLocks noGrp="1"/>
          </p:cNvSpPr>
          <p:nvPr>
            <p:ph type="subTitle" idx="1"/>
          </p:nvPr>
        </p:nvSpPr>
        <p:spPr/>
        <p:txBody>
          <a:bodyPr/>
          <a:lstStyle/>
          <a:p>
            <a:endParaRPr lang="hu-HU"/>
          </a:p>
        </p:txBody>
      </p:sp>
    </p:spTree>
    <p:extLst>
      <p:ext uri="{BB962C8B-B14F-4D97-AF65-F5344CB8AC3E}">
        <p14:creationId xmlns:p14="http://schemas.microsoft.com/office/powerpoint/2010/main" val="2195439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Weathering</a:t>
            </a:r>
            <a:r>
              <a:rPr lang="hu-HU" dirty="0"/>
              <a:t> &gt; </a:t>
            </a:r>
            <a:r>
              <a:rPr lang="hu-HU" dirty="0" err="1"/>
              <a:t>Case</a:t>
            </a:r>
            <a:r>
              <a:rPr lang="hu-HU" dirty="0"/>
              <a:t> </a:t>
            </a:r>
            <a:r>
              <a:rPr lang="hu-HU" dirty="0" err="1"/>
              <a:t>hardening</a:t>
            </a:r>
            <a:endParaRPr lang="hu-HU" dirty="0"/>
          </a:p>
        </p:txBody>
      </p:sp>
      <p:pic>
        <p:nvPicPr>
          <p:cNvPr id="3" name="Kép helye 2">
            <a:extLst>
              <a:ext uri="{FF2B5EF4-FFF2-40B4-BE49-F238E27FC236}">
                <a16:creationId xmlns:a16="http://schemas.microsoft.com/office/drawing/2014/main" id="{71D1E028-53F9-432B-A6A3-C018458CCE55}"/>
              </a:ext>
            </a:extLst>
          </p:cNvPr>
          <p:cNvPicPr>
            <a:picLocks noGrp="1" noChangeAspect="1"/>
          </p:cNvPicPr>
          <p:nvPr>
            <p:ph type="pic" idx="1"/>
          </p:nvPr>
        </p:nvPicPr>
        <p:blipFill>
          <a:blip r:embed="rId2"/>
          <a:srcRect t="25524" b="25524"/>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3140977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Weathering</a:t>
            </a:r>
            <a:r>
              <a:rPr lang="hu-HU" dirty="0"/>
              <a:t> &gt; </a:t>
            </a:r>
            <a:r>
              <a:rPr lang="hu-HU" dirty="0" err="1"/>
              <a:t>Desert</a:t>
            </a:r>
            <a:r>
              <a:rPr lang="hu-HU" dirty="0"/>
              <a:t> </a:t>
            </a:r>
            <a:r>
              <a:rPr lang="hu-HU" dirty="0" err="1"/>
              <a:t>pavement</a:t>
            </a:r>
            <a:r>
              <a:rPr lang="hu-HU" dirty="0"/>
              <a:t> </a:t>
            </a:r>
          </a:p>
        </p:txBody>
      </p:sp>
      <p:pic>
        <p:nvPicPr>
          <p:cNvPr id="3" name="Kép helye 2">
            <a:extLst>
              <a:ext uri="{FF2B5EF4-FFF2-40B4-BE49-F238E27FC236}">
                <a16:creationId xmlns:a16="http://schemas.microsoft.com/office/drawing/2014/main" id="{F269E1CF-B87D-432E-BAF1-19D65512CB5A}"/>
              </a:ext>
            </a:extLst>
          </p:cNvPr>
          <p:cNvPicPr>
            <a:picLocks noGrp="1" noChangeAspect="1"/>
          </p:cNvPicPr>
          <p:nvPr>
            <p:ph type="pic" idx="1"/>
          </p:nvPr>
        </p:nvPicPr>
        <p:blipFill rotWithShape="1">
          <a:blip r:embed="rId2"/>
          <a:srcRect t="13229" b="11143"/>
          <a:stretch/>
        </p:blipFill>
        <p:spPr>
          <a:xfrm>
            <a:off x="209550" y="192088"/>
            <a:ext cx="11812588" cy="5979970"/>
          </a:xfrm>
          <a:ln>
            <a:solidFill>
              <a:schemeClr val="bg1"/>
            </a:solidFill>
          </a:ln>
        </p:spPr>
      </p:pic>
      <p:pic>
        <p:nvPicPr>
          <p:cNvPr id="5" name="Kép 4">
            <a:extLst>
              <a:ext uri="{FF2B5EF4-FFF2-40B4-BE49-F238E27FC236}">
                <a16:creationId xmlns:a16="http://schemas.microsoft.com/office/drawing/2014/main" id="{33AAED19-1BBD-44F3-B067-5EA10FC9B343}"/>
              </a:ext>
            </a:extLst>
          </p:cNvPr>
          <p:cNvPicPr>
            <a:picLocks noChangeAspect="1"/>
          </p:cNvPicPr>
          <p:nvPr/>
        </p:nvPicPr>
        <p:blipFill>
          <a:blip r:embed="rId3"/>
          <a:stretch>
            <a:fillRect/>
          </a:stretch>
        </p:blipFill>
        <p:spPr>
          <a:xfrm>
            <a:off x="7829395" y="4898153"/>
            <a:ext cx="3801327" cy="1767617"/>
          </a:xfrm>
          <a:prstGeom prst="rect">
            <a:avLst/>
          </a:prstGeom>
        </p:spPr>
      </p:pic>
    </p:spTree>
    <p:extLst>
      <p:ext uri="{BB962C8B-B14F-4D97-AF65-F5344CB8AC3E}">
        <p14:creationId xmlns:p14="http://schemas.microsoft.com/office/powerpoint/2010/main" val="1540961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Weathering</a:t>
            </a:r>
            <a:r>
              <a:rPr lang="hu-HU" dirty="0"/>
              <a:t> &gt; </a:t>
            </a:r>
            <a:r>
              <a:rPr lang="hu-HU" dirty="0" err="1"/>
              <a:t>Cavernous</a:t>
            </a:r>
            <a:r>
              <a:rPr lang="hu-HU" dirty="0"/>
              <a:t> </a:t>
            </a:r>
            <a:r>
              <a:rPr lang="hu-HU" dirty="0" err="1"/>
              <a:t>weathering</a:t>
            </a:r>
            <a:r>
              <a:rPr lang="hu-HU" dirty="0"/>
              <a:t> </a:t>
            </a:r>
          </a:p>
        </p:txBody>
      </p:sp>
      <p:pic>
        <p:nvPicPr>
          <p:cNvPr id="3" name="Kép helye 2">
            <a:extLst>
              <a:ext uri="{FF2B5EF4-FFF2-40B4-BE49-F238E27FC236}">
                <a16:creationId xmlns:a16="http://schemas.microsoft.com/office/drawing/2014/main" id="{185462D0-D912-4904-BA35-E2B47AE0C453}"/>
              </a:ext>
            </a:extLst>
          </p:cNvPr>
          <p:cNvPicPr>
            <a:picLocks noGrp="1" noChangeAspect="1"/>
          </p:cNvPicPr>
          <p:nvPr>
            <p:ph type="pic" idx="1"/>
          </p:nvPr>
        </p:nvPicPr>
        <p:blipFill rotWithShape="1">
          <a:blip r:embed="rId2"/>
          <a:srcRect l="26875" r="900"/>
          <a:stretch/>
        </p:blipFill>
        <p:spPr>
          <a:xfrm>
            <a:off x="134224" y="192230"/>
            <a:ext cx="11851450" cy="5815012"/>
          </a:xfrm>
          <a:ln>
            <a:solidFill>
              <a:schemeClr val="bg1"/>
            </a:solidFill>
          </a:ln>
        </p:spPr>
      </p:pic>
    </p:spTree>
    <p:extLst>
      <p:ext uri="{BB962C8B-B14F-4D97-AF65-F5344CB8AC3E}">
        <p14:creationId xmlns:p14="http://schemas.microsoft.com/office/powerpoint/2010/main" val="4268416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Weathering</a:t>
            </a:r>
            <a:r>
              <a:rPr lang="hu-HU" dirty="0"/>
              <a:t> &gt; </a:t>
            </a:r>
            <a:r>
              <a:rPr lang="hu-HU" dirty="0" err="1"/>
              <a:t>Honeycomb</a:t>
            </a:r>
            <a:r>
              <a:rPr lang="hu-HU" dirty="0"/>
              <a:t> </a:t>
            </a:r>
            <a:r>
              <a:rPr lang="hu-HU" dirty="0" err="1"/>
              <a:t>weathering</a:t>
            </a:r>
            <a:endParaRPr lang="hu-HU" dirty="0"/>
          </a:p>
        </p:txBody>
      </p:sp>
      <p:pic>
        <p:nvPicPr>
          <p:cNvPr id="3" name="Kép helye 2">
            <a:extLst>
              <a:ext uri="{FF2B5EF4-FFF2-40B4-BE49-F238E27FC236}">
                <a16:creationId xmlns:a16="http://schemas.microsoft.com/office/drawing/2014/main" id="{509A4166-97A8-443E-8DCB-58B65C5AA790}"/>
              </a:ext>
            </a:extLst>
          </p:cNvPr>
          <p:cNvPicPr>
            <a:picLocks noGrp="1" noChangeAspect="1"/>
          </p:cNvPicPr>
          <p:nvPr>
            <p:ph type="pic" idx="1"/>
          </p:nvPr>
        </p:nvPicPr>
        <p:blipFill>
          <a:blip r:embed="rId2"/>
          <a:srcRect t="25386" b="25386"/>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13941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normAutofit/>
          </a:bodyPr>
          <a:lstStyle/>
          <a:p>
            <a:r>
              <a:rPr lang="hu-HU" dirty="0" err="1"/>
              <a:t>Weathering</a:t>
            </a:r>
            <a:r>
              <a:rPr lang="hu-HU" dirty="0"/>
              <a:t> &gt; </a:t>
            </a:r>
            <a:r>
              <a:rPr lang="hu-HU" dirty="0" err="1"/>
              <a:t>Onion</a:t>
            </a:r>
            <a:r>
              <a:rPr lang="hu-HU" dirty="0"/>
              <a:t> </a:t>
            </a:r>
            <a:r>
              <a:rPr lang="hu-HU" dirty="0" err="1"/>
              <a:t>skin</a:t>
            </a:r>
            <a:r>
              <a:rPr lang="hu-HU" dirty="0"/>
              <a:t> </a:t>
            </a:r>
            <a:r>
              <a:rPr lang="hu-HU" dirty="0" err="1"/>
              <a:t>weathering</a:t>
            </a:r>
            <a:endParaRPr lang="hu-HU" dirty="0"/>
          </a:p>
        </p:txBody>
      </p:sp>
      <p:pic>
        <p:nvPicPr>
          <p:cNvPr id="3" name="Kép helye 2">
            <a:extLst>
              <a:ext uri="{FF2B5EF4-FFF2-40B4-BE49-F238E27FC236}">
                <a16:creationId xmlns:a16="http://schemas.microsoft.com/office/drawing/2014/main" id="{4BAD06C6-B0A5-4B69-91C4-CC928F3FB312}"/>
              </a:ext>
            </a:extLst>
          </p:cNvPr>
          <p:cNvPicPr>
            <a:picLocks noGrp="1" noChangeAspect="1"/>
          </p:cNvPicPr>
          <p:nvPr>
            <p:ph type="pic" idx="1"/>
          </p:nvPr>
        </p:nvPicPr>
        <p:blipFill>
          <a:blip r:embed="rId2"/>
          <a:srcRect t="25913" b="25913"/>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531089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en-US" dirty="0"/>
              <a:t>Erosional forms </a:t>
            </a:r>
            <a:r>
              <a:rPr lang="hu-HU" dirty="0"/>
              <a:t>&gt;</a:t>
            </a:r>
            <a:r>
              <a:rPr lang="en-US" dirty="0"/>
              <a:t> Balanced rock </a:t>
            </a:r>
            <a:endParaRPr lang="hu-HU" dirty="0"/>
          </a:p>
        </p:txBody>
      </p:sp>
      <p:pic>
        <p:nvPicPr>
          <p:cNvPr id="3" name="Kép helye 2">
            <a:extLst>
              <a:ext uri="{FF2B5EF4-FFF2-40B4-BE49-F238E27FC236}">
                <a16:creationId xmlns:a16="http://schemas.microsoft.com/office/drawing/2014/main" id="{71050253-DEB1-40D7-A7DA-DA294CF0F250}"/>
              </a:ext>
            </a:extLst>
          </p:cNvPr>
          <p:cNvPicPr>
            <a:picLocks noGrp="1" noChangeAspect="1"/>
          </p:cNvPicPr>
          <p:nvPr>
            <p:ph type="pic" idx="1"/>
          </p:nvPr>
        </p:nvPicPr>
        <p:blipFill>
          <a:blip r:embed="rId2"/>
          <a:srcRect t="12812" b="12812"/>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3726158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357138" y="6023866"/>
            <a:ext cx="10913189" cy="493712"/>
          </a:xfrm>
        </p:spPr>
        <p:txBody>
          <a:bodyPr/>
          <a:lstStyle/>
          <a:p>
            <a:r>
              <a:rPr lang="en-US" dirty="0"/>
              <a:t>Erosional forms </a:t>
            </a:r>
            <a:r>
              <a:rPr lang="hu-HU" dirty="0"/>
              <a:t>&gt;</a:t>
            </a:r>
            <a:r>
              <a:rPr lang="en-US" dirty="0"/>
              <a:t> </a:t>
            </a:r>
            <a:r>
              <a:rPr lang="hu-HU" dirty="0" err="1"/>
              <a:t>Mushroom</a:t>
            </a:r>
            <a:r>
              <a:rPr lang="en-US" dirty="0"/>
              <a:t> rock </a:t>
            </a:r>
            <a:endParaRPr lang="hu-HU" dirty="0"/>
          </a:p>
        </p:txBody>
      </p:sp>
      <p:sp>
        <p:nvSpPr>
          <p:cNvPr id="6" name="Kép helye 5">
            <a:extLst>
              <a:ext uri="{FF2B5EF4-FFF2-40B4-BE49-F238E27FC236}">
                <a16:creationId xmlns:a16="http://schemas.microsoft.com/office/drawing/2014/main" id="{8148426F-3030-49A9-94D0-85BA5A3F887B}"/>
              </a:ext>
            </a:extLst>
          </p:cNvPr>
          <p:cNvSpPr>
            <a:spLocks noGrp="1"/>
          </p:cNvSpPr>
          <p:nvPr>
            <p:ph type="pic" idx="1"/>
          </p:nvPr>
        </p:nvSpPr>
        <p:spPr/>
      </p:sp>
      <p:pic>
        <p:nvPicPr>
          <p:cNvPr id="7" name="Picture 2" descr="a view of a large rock">
            <a:extLst>
              <a:ext uri="{FF2B5EF4-FFF2-40B4-BE49-F238E27FC236}">
                <a16:creationId xmlns:a16="http://schemas.microsoft.com/office/drawing/2014/main" id="{02C0F550-C39B-4261-87FA-425822DB42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65" y="0"/>
            <a:ext cx="610194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a close up of a rock: Software engineer Kevin Gill spotted this brachiosaurus-shaped rock in images taken by the Perseverance rover on Mars. NASA/JPL-Caltech/Kevin Gill">
            <a:extLst>
              <a:ext uri="{FF2B5EF4-FFF2-40B4-BE49-F238E27FC236}">
                <a16:creationId xmlns:a16="http://schemas.microsoft.com/office/drawing/2014/main" id="{313B717C-04DF-4F5C-8B16-BEC31A7D3F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9414" y="0"/>
            <a:ext cx="5956189" cy="3354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275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Weathering</a:t>
            </a:r>
            <a:r>
              <a:rPr lang="hu-HU" dirty="0"/>
              <a:t> &gt; Rock </a:t>
            </a:r>
            <a:r>
              <a:rPr lang="hu-HU" dirty="0" err="1"/>
              <a:t>flakes</a:t>
            </a:r>
            <a:r>
              <a:rPr lang="hu-HU" dirty="0"/>
              <a:t> </a:t>
            </a:r>
          </a:p>
        </p:txBody>
      </p:sp>
      <p:pic>
        <p:nvPicPr>
          <p:cNvPr id="3" name="Kép helye 2">
            <a:extLst>
              <a:ext uri="{FF2B5EF4-FFF2-40B4-BE49-F238E27FC236}">
                <a16:creationId xmlns:a16="http://schemas.microsoft.com/office/drawing/2014/main" id="{B8174FF7-C98E-4002-A880-8E2883417E26}"/>
              </a:ext>
            </a:extLst>
          </p:cNvPr>
          <p:cNvPicPr>
            <a:picLocks noGrp="1" noChangeAspect="1"/>
          </p:cNvPicPr>
          <p:nvPr>
            <p:ph type="pic" idx="1"/>
          </p:nvPr>
        </p:nvPicPr>
        <p:blipFill>
          <a:blip r:embed="rId2"/>
          <a:srcRect t="25386" b="25386"/>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116666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Weathering</a:t>
            </a:r>
            <a:r>
              <a:rPr lang="hu-HU" dirty="0"/>
              <a:t> &gt; Lamella and </a:t>
            </a:r>
            <a:r>
              <a:rPr lang="hu-HU" dirty="0" err="1"/>
              <a:t>layered</a:t>
            </a:r>
            <a:r>
              <a:rPr lang="hu-HU" dirty="0"/>
              <a:t> rock</a:t>
            </a:r>
          </a:p>
        </p:txBody>
      </p:sp>
      <p:sp>
        <p:nvSpPr>
          <p:cNvPr id="5" name="Kép helye 4">
            <a:extLst>
              <a:ext uri="{FF2B5EF4-FFF2-40B4-BE49-F238E27FC236}">
                <a16:creationId xmlns:a16="http://schemas.microsoft.com/office/drawing/2014/main" id="{BA9E6351-F930-4885-8903-0CDF98C9473F}"/>
              </a:ext>
            </a:extLst>
          </p:cNvPr>
          <p:cNvSpPr>
            <a:spLocks noGrp="1"/>
          </p:cNvSpPr>
          <p:nvPr>
            <p:ph type="pic" idx="1"/>
          </p:nvPr>
        </p:nvSpPr>
        <p:spPr/>
      </p:sp>
      <p:pic>
        <p:nvPicPr>
          <p:cNvPr id="4098" name="Picture 2" descr="Shaler, photographed by Curiosity">
            <a:extLst>
              <a:ext uri="{FF2B5EF4-FFF2-40B4-BE49-F238E27FC236}">
                <a16:creationId xmlns:a16="http://schemas.microsoft.com/office/drawing/2014/main" id="{AB8E84EF-FCBA-4FE7-99BF-CEE379EB4C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6" y="0"/>
            <a:ext cx="5877969" cy="429826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999D4B9C-285F-439D-983A-D0DEDBEFED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9002" y="57150"/>
            <a:ext cx="6389582" cy="425972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Outcrop on Mars">
            <a:extLst>
              <a:ext uri="{FF2B5EF4-FFF2-40B4-BE49-F238E27FC236}">
                <a16:creationId xmlns:a16="http://schemas.microsoft.com/office/drawing/2014/main" id="{220ABC2C-9911-4191-A4F2-8E49BBB3D8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3994" y="4457700"/>
            <a:ext cx="2625737" cy="234315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1187247F-E2D5-4AEC-81A5-FC2637C9CA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2122" y="4463450"/>
            <a:ext cx="2624111" cy="2343149"/>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0F1E3BE4-5112-4780-AE28-6A75450905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1771" y="4487804"/>
            <a:ext cx="2624112"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715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Weathering</a:t>
            </a:r>
            <a:r>
              <a:rPr lang="hu-HU" dirty="0"/>
              <a:t> / </a:t>
            </a:r>
            <a:r>
              <a:rPr lang="hu-HU" dirty="0" err="1"/>
              <a:t>Subsurface</a:t>
            </a:r>
            <a:r>
              <a:rPr lang="hu-HU" dirty="0"/>
              <a:t> &gt; </a:t>
            </a:r>
            <a:r>
              <a:rPr lang="hu-HU" dirty="0" err="1"/>
              <a:t>Spherules</a:t>
            </a:r>
            <a:endParaRPr lang="hu-HU" dirty="0"/>
          </a:p>
        </p:txBody>
      </p:sp>
      <p:pic>
        <p:nvPicPr>
          <p:cNvPr id="3" name="Kép helye 2">
            <a:extLst>
              <a:ext uri="{FF2B5EF4-FFF2-40B4-BE49-F238E27FC236}">
                <a16:creationId xmlns:a16="http://schemas.microsoft.com/office/drawing/2014/main" id="{4D1F5C87-A2F6-4FE8-9D91-7B4A47013F1B}"/>
              </a:ext>
            </a:extLst>
          </p:cNvPr>
          <p:cNvPicPr>
            <a:picLocks noGrp="1" noChangeAspect="1"/>
          </p:cNvPicPr>
          <p:nvPr>
            <p:ph type="pic" idx="1"/>
          </p:nvPr>
        </p:nvPicPr>
        <p:blipFill>
          <a:blip r:embed="rId2"/>
          <a:srcRect t="12882" b="12882"/>
          <a:stretch>
            <a:fillRect/>
          </a:stretch>
        </p:blipFill>
        <p:spPr>
          <a:xfrm>
            <a:off x="209550" y="192088"/>
            <a:ext cx="11812588" cy="5815012"/>
          </a:xfrm>
          <a:ln>
            <a:solidFill>
              <a:schemeClr val="bg1"/>
            </a:solidFill>
          </a:ln>
        </p:spPr>
      </p:pic>
      <p:pic>
        <p:nvPicPr>
          <p:cNvPr id="2050" name="Picture 2" descr="Study reveals how nodules can stay on top of deep-sea sediments">
            <a:extLst>
              <a:ext uri="{FF2B5EF4-FFF2-40B4-BE49-F238E27FC236}">
                <a16:creationId xmlns:a16="http://schemas.microsoft.com/office/drawing/2014/main" id="{4E6CFB0F-1219-49D4-8D2D-27ECAB5EA8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2025" y="4065943"/>
            <a:ext cx="3830425" cy="279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90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Weathering</a:t>
            </a:r>
            <a:r>
              <a:rPr lang="hu-HU" dirty="0"/>
              <a:t> / </a:t>
            </a:r>
            <a:r>
              <a:rPr lang="hu-HU" dirty="0" err="1"/>
              <a:t>Aeolian</a:t>
            </a:r>
            <a:r>
              <a:rPr lang="hu-HU" dirty="0"/>
              <a:t> &gt; </a:t>
            </a:r>
            <a:r>
              <a:rPr lang="hu-HU" dirty="0" err="1"/>
              <a:t>Ventifact</a:t>
            </a:r>
            <a:r>
              <a:rPr lang="hu-HU" dirty="0"/>
              <a:t> </a:t>
            </a:r>
          </a:p>
        </p:txBody>
      </p:sp>
      <p:pic>
        <p:nvPicPr>
          <p:cNvPr id="3" name="Kép helye 2">
            <a:extLst>
              <a:ext uri="{FF2B5EF4-FFF2-40B4-BE49-F238E27FC236}">
                <a16:creationId xmlns:a16="http://schemas.microsoft.com/office/drawing/2014/main" id="{EA31A75E-0D28-41A9-BF6D-C8D8E0D9F08D}"/>
              </a:ext>
            </a:extLst>
          </p:cNvPr>
          <p:cNvPicPr>
            <a:picLocks noGrp="1" noChangeAspect="1"/>
          </p:cNvPicPr>
          <p:nvPr>
            <p:ph type="pic" idx="1"/>
          </p:nvPr>
        </p:nvPicPr>
        <p:blipFill>
          <a:blip r:embed="rId2"/>
          <a:srcRect t="26725" b="26725"/>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84281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Weathering</a:t>
            </a:r>
            <a:r>
              <a:rPr lang="hu-HU" dirty="0"/>
              <a:t> &gt; Split rock</a:t>
            </a:r>
          </a:p>
        </p:txBody>
      </p:sp>
      <p:pic>
        <p:nvPicPr>
          <p:cNvPr id="3" name="Kép helye 2">
            <a:extLst>
              <a:ext uri="{FF2B5EF4-FFF2-40B4-BE49-F238E27FC236}">
                <a16:creationId xmlns:a16="http://schemas.microsoft.com/office/drawing/2014/main" id="{A3A6B629-8D7F-4322-B401-9174742AF2F4}"/>
              </a:ext>
            </a:extLst>
          </p:cNvPr>
          <p:cNvPicPr>
            <a:picLocks noGrp="1" noChangeAspect="1"/>
          </p:cNvPicPr>
          <p:nvPr>
            <p:ph type="pic" idx="1"/>
          </p:nvPr>
        </p:nvPicPr>
        <p:blipFill>
          <a:blip r:embed="rId2"/>
          <a:srcRect l="929" r="929"/>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703076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Karst</a:t>
            </a:r>
            <a:r>
              <a:rPr lang="hu-HU" dirty="0"/>
              <a:t> like </a:t>
            </a:r>
            <a:r>
              <a:rPr lang="hu-HU" dirty="0" err="1"/>
              <a:t>features</a:t>
            </a:r>
            <a:endParaRPr lang="hu-HU" dirty="0"/>
          </a:p>
        </p:txBody>
      </p:sp>
      <p:pic>
        <p:nvPicPr>
          <p:cNvPr id="3" name="Kép helye 2">
            <a:extLst>
              <a:ext uri="{FF2B5EF4-FFF2-40B4-BE49-F238E27FC236}">
                <a16:creationId xmlns:a16="http://schemas.microsoft.com/office/drawing/2014/main" id="{FA75F081-0E30-4731-A7C3-E16A415FE28F}"/>
              </a:ext>
            </a:extLst>
          </p:cNvPr>
          <p:cNvPicPr>
            <a:picLocks noGrp="1" noChangeAspect="1"/>
          </p:cNvPicPr>
          <p:nvPr>
            <p:ph type="pic" idx="1"/>
          </p:nvPr>
        </p:nvPicPr>
        <p:blipFill>
          <a:blip r:embed="rId2"/>
          <a:srcRect l="1691" r="1691"/>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913513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EFEF93C-CE7F-47C3-AFC8-0F072A7F4E87}"/>
              </a:ext>
            </a:extLst>
          </p:cNvPr>
          <p:cNvSpPr>
            <a:spLocks noGrp="1"/>
          </p:cNvSpPr>
          <p:nvPr>
            <p:ph type="title"/>
          </p:nvPr>
        </p:nvSpPr>
        <p:spPr>
          <a:xfrm>
            <a:off x="1139584" y="497947"/>
            <a:ext cx="9906000" cy="566738"/>
          </a:xfrm>
        </p:spPr>
        <p:txBody>
          <a:bodyPr/>
          <a:lstStyle/>
          <a:p>
            <a:r>
              <a:rPr lang="en-US" dirty="0"/>
              <a:t>Key concepts</a:t>
            </a:r>
            <a:endParaRPr lang="hu-HU" dirty="0"/>
          </a:p>
        </p:txBody>
      </p:sp>
      <p:sp>
        <p:nvSpPr>
          <p:cNvPr id="5" name="Szöveg helye 3">
            <a:extLst>
              <a:ext uri="{FF2B5EF4-FFF2-40B4-BE49-F238E27FC236}">
                <a16:creationId xmlns:a16="http://schemas.microsoft.com/office/drawing/2014/main" id="{DC64FFB6-FEBF-4932-819F-54C9DBC3C98D}"/>
              </a:ext>
            </a:extLst>
          </p:cNvPr>
          <p:cNvSpPr txBox="1">
            <a:spLocks/>
          </p:cNvSpPr>
          <p:nvPr/>
        </p:nvSpPr>
        <p:spPr>
          <a:xfrm>
            <a:off x="1139584" y="1308551"/>
            <a:ext cx="9906000" cy="5051502"/>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100000"/>
              <a:buFont typeface="Arial"/>
              <a:buNone/>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100000"/>
              <a:buFont typeface="Arial"/>
              <a:buNone/>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100000"/>
              <a:buFont typeface="Arial"/>
              <a:buNone/>
              <a:defRPr sz="1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285750" indent="-285750">
              <a:buFont typeface="Arial" panose="020B0604020202020204" pitchFamily="34" charset="0"/>
              <a:buChar char="•"/>
            </a:pPr>
            <a:r>
              <a:rPr lang="en-US" sz="1800" cap="none" dirty="0"/>
              <a:t>Features that result from the destructive process or groups of processes constituting that part of erosion whereby materials on planetary surfaces are changed in character with little or no transport of the loosened or altered material </a:t>
            </a:r>
          </a:p>
          <a:p>
            <a:pPr marL="285750" indent="-285750">
              <a:buFont typeface="Arial" panose="020B0604020202020204" pitchFamily="34" charset="0"/>
              <a:buChar char="•"/>
            </a:pPr>
            <a:r>
              <a:rPr lang="en-US" sz="1800" cap="none" dirty="0"/>
              <a:t>Types include physical, chemical, biological and space weathering</a:t>
            </a:r>
            <a:endParaRPr lang="hu-HU" sz="1800" cap="none" dirty="0"/>
          </a:p>
          <a:p>
            <a:pPr marL="285750" indent="-285750">
              <a:buFont typeface="Arial" panose="020B0604020202020204" pitchFamily="34" charset="0"/>
              <a:buChar char="•"/>
            </a:pPr>
            <a:endParaRPr lang="en-US" sz="1800" cap="none" dirty="0"/>
          </a:p>
          <a:p>
            <a:pPr marL="285750" indent="-285750">
              <a:buFont typeface="Arial" panose="020B0604020202020204" pitchFamily="34" charset="0"/>
              <a:buChar char="•"/>
            </a:pPr>
            <a:endParaRPr lang="hu-HU" sz="1800" cap="none" dirty="0"/>
          </a:p>
        </p:txBody>
      </p:sp>
    </p:spTree>
    <p:extLst>
      <p:ext uri="{BB962C8B-B14F-4D97-AF65-F5344CB8AC3E}">
        <p14:creationId xmlns:p14="http://schemas.microsoft.com/office/powerpoint/2010/main" val="2065972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0F7C3BF-7ADE-42CB-84DC-66B063C2B936}"/>
              </a:ext>
            </a:extLst>
          </p:cNvPr>
          <p:cNvSpPr>
            <a:spLocks noGrp="1"/>
          </p:cNvSpPr>
          <p:nvPr>
            <p:ph type="ctrTitle"/>
          </p:nvPr>
        </p:nvSpPr>
        <p:spPr>
          <a:xfrm>
            <a:off x="339652" y="570451"/>
            <a:ext cx="4570602" cy="2187617"/>
          </a:xfrm>
        </p:spPr>
        <p:txBody>
          <a:bodyPr>
            <a:normAutofit/>
          </a:bodyPr>
          <a:lstStyle/>
          <a:p>
            <a:r>
              <a:rPr lang="en-US" sz="6600" b="1" dirty="0"/>
              <a:t>Patterned ground</a:t>
            </a:r>
            <a:endParaRPr lang="hu-HU" sz="3200" i="1" dirty="0"/>
          </a:p>
        </p:txBody>
      </p:sp>
      <p:sp>
        <p:nvSpPr>
          <p:cNvPr id="6" name="Alcím 5">
            <a:extLst>
              <a:ext uri="{FF2B5EF4-FFF2-40B4-BE49-F238E27FC236}">
                <a16:creationId xmlns:a16="http://schemas.microsoft.com/office/drawing/2014/main" id="{82BFB775-A3D8-4291-9145-56FE2298E955}"/>
              </a:ext>
            </a:extLst>
          </p:cNvPr>
          <p:cNvSpPr>
            <a:spLocks noGrp="1"/>
          </p:cNvSpPr>
          <p:nvPr>
            <p:ph type="subTitle" idx="1"/>
          </p:nvPr>
        </p:nvSpPr>
        <p:spPr/>
        <p:txBody>
          <a:bodyPr/>
          <a:lstStyle/>
          <a:p>
            <a:endParaRPr lang="hu-HU"/>
          </a:p>
        </p:txBody>
      </p:sp>
      <p:pic>
        <p:nvPicPr>
          <p:cNvPr id="4" name="Kép 3">
            <a:extLst>
              <a:ext uri="{FF2B5EF4-FFF2-40B4-BE49-F238E27FC236}">
                <a16:creationId xmlns:a16="http://schemas.microsoft.com/office/drawing/2014/main" id="{CAEBFFB8-BD45-445E-8CD1-23655441F4EB}"/>
              </a:ext>
            </a:extLst>
          </p:cNvPr>
          <p:cNvPicPr>
            <a:picLocks noChangeAspect="1"/>
          </p:cNvPicPr>
          <p:nvPr/>
        </p:nvPicPr>
        <p:blipFill>
          <a:blip r:embed="rId2"/>
          <a:stretch>
            <a:fillRect/>
          </a:stretch>
        </p:blipFill>
        <p:spPr>
          <a:xfrm>
            <a:off x="5334000" y="61332"/>
            <a:ext cx="6858000" cy="6858000"/>
          </a:xfrm>
          <a:prstGeom prst="rect">
            <a:avLst/>
          </a:prstGeom>
        </p:spPr>
      </p:pic>
      <p:pic>
        <p:nvPicPr>
          <p:cNvPr id="7" name="Kép 6">
            <a:extLst>
              <a:ext uri="{FF2B5EF4-FFF2-40B4-BE49-F238E27FC236}">
                <a16:creationId xmlns:a16="http://schemas.microsoft.com/office/drawing/2014/main" id="{E3FD2E7C-662C-4615-8DE9-BD82E4BFF519}"/>
              </a:ext>
            </a:extLst>
          </p:cNvPr>
          <p:cNvPicPr>
            <a:picLocks noChangeAspect="1"/>
          </p:cNvPicPr>
          <p:nvPr/>
        </p:nvPicPr>
        <p:blipFill>
          <a:blip r:embed="rId3"/>
          <a:stretch>
            <a:fillRect/>
          </a:stretch>
        </p:blipFill>
        <p:spPr>
          <a:xfrm>
            <a:off x="339652" y="3174492"/>
            <a:ext cx="4610405" cy="3328416"/>
          </a:xfrm>
          <a:prstGeom prst="rect">
            <a:avLst/>
          </a:prstGeom>
        </p:spPr>
      </p:pic>
    </p:spTree>
    <p:extLst>
      <p:ext uri="{BB962C8B-B14F-4D97-AF65-F5344CB8AC3E}">
        <p14:creationId xmlns:p14="http://schemas.microsoft.com/office/powerpoint/2010/main" val="2892051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Patterned</a:t>
            </a:r>
            <a:r>
              <a:rPr lang="hu-HU" dirty="0"/>
              <a:t> </a:t>
            </a:r>
            <a:r>
              <a:rPr lang="hu-HU" dirty="0" err="1"/>
              <a:t>ground</a:t>
            </a:r>
            <a:r>
              <a:rPr lang="hu-HU" dirty="0"/>
              <a:t> &gt; </a:t>
            </a:r>
          </a:p>
        </p:txBody>
      </p:sp>
      <p:pic>
        <p:nvPicPr>
          <p:cNvPr id="3" name="Kép helye 2">
            <a:extLst>
              <a:ext uri="{FF2B5EF4-FFF2-40B4-BE49-F238E27FC236}">
                <a16:creationId xmlns:a16="http://schemas.microsoft.com/office/drawing/2014/main" id="{4D38AC52-6D66-466A-99E9-9A4CC899924F}"/>
              </a:ext>
            </a:extLst>
          </p:cNvPr>
          <p:cNvPicPr>
            <a:picLocks noGrp="1" noChangeAspect="1"/>
          </p:cNvPicPr>
          <p:nvPr>
            <p:ph type="pic" idx="1"/>
          </p:nvPr>
        </p:nvPicPr>
        <p:blipFill>
          <a:blip r:embed="rId2"/>
          <a:srcRect t="2437" b="2437"/>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848418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Patterned</a:t>
            </a:r>
            <a:r>
              <a:rPr lang="hu-HU" dirty="0"/>
              <a:t> </a:t>
            </a:r>
            <a:r>
              <a:rPr lang="hu-HU" dirty="0" err="1"/>
              <a:t>ground</a:t>
            </a:r>
            <a:r>
              <a:rPr lang="hu-HU" dirty="0"/>
              <a:t> &gt; </a:t>
            </a:r>
            <a:r>
              <a:rPr lang="hu-HU" dirty="0" err="1"/>
              <a:t>Sorted</a:t>
            </a:r>
            <a:r>
              <a:rPr lang="hu-HU" dirty="0"/>
              <a:t> </a:t>
            </a:r>
            <a:r>
              <a:rPr lang="hu-HU" dirty="0" err="1"/>
              <a:t>patterned</a:t>
            </a:r>
            <a:r>
              <a:rPr lang="hu-HU" dirty="0"/>
              <a:t> </a:t>
            </a:r>
            <a:r>
              <a:rPr lang="hu-HU" dirty="0" err="1"/>
              <a:t>ground</a:t>
            </a:r>
            <a:endParaRPr lang="hu-HU" dirty="0"/>
          </a:p>
        </p:txBody>
      </p:sp>
      <p:pic>
        <p:nvPicPr>
          <p:cNvPr id="3" name="Kép helye 2">
            <a:extLst>
              <a:ext uri="{FF2B5EF4-FFF2-40B4-BE49-F238E27FC236}">
                <a16:creationId xmlns:a16="http://schemas.microsoft.com/office/drawing/2014/main" id="{F50FF681-6494-439F-B605-BE35EC333F3C}"/>
              </a:ext>
            </a:extLst>
          </p:cNvPr>
          <p:cNvPicPr>
            <a:picLocks noGrp="1" noChangeAspect="1"/>
          </p:cNvPicPr>
          <p:nvPr>
            <p:ph type="pic" idx="1"/>
          </p:nvPr>
        </p:nvPicPr>
        <p:blipFill>
          <a:blip r:embed="rId2"/>
          <a:srcRect t="8414" b="8414"/>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1855956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Patterned</a:t>
            </a:r>
            <a:r>
              <a:rPr lang="hu-HU" dirty="0"/>
              <a:t> </a:t>
            </a:r>
            <a:r>
              <a:rPr lang="hu-HU" dirty="0" err="1"/>
              <a:t>ground</a:t>
            </a:r>
            <a:r>
              <a:rPr lang="hu-HU" dirty="0"/>
              <a:t> &gt; </a:t>
            </a:r>
            <a:r>
              <a:rPr lang="hu-HU" dirty="0" err="1"/>
              <a:t>Polygonal</a:t>
            </a:r>
            <a:r>
              <a:rPr lang="hu-HU" dirty="0"/>
              <a:t> </a:t>
            </a:r>
            <a:r>
              <a:rPr lang="hu-HU" dirty="0" err="1"/>
              <a:t>patterned</a:t>
            </a:r>
            <a:r>
              <a:rPr lang="hu-HU" dirty="0"/>
              <a:t> </a:t>
            </a:r>
            <a:r>
              <a:rPr lang="hu-HU" dirty="0" err="1"/>
              <a:t>ground</a:t>
            </a:r>
            <a:r>
              <a:rPr lang="hu-HU" dirty="0"/>
              <a:t> </a:t>
            </a:r>
          </a:p>
        </p:txBody>
      </p:sp>
      <p:pic>
        <p:nvPicPr>
          <p:cNvPr id="3" name="Kép helye 2">
            <a:extLst>
              <a:ext uri="{FF2B5EF4-FFF2-40B4-BE49-F238E27FC236}">
                <a16:creationId xmlns:a16="http://schemas.microsoft.com/office/drawing/2014/main" id="{9A77083D-8F31-4AB6-BF7C-D0CC9AA0D7DA}"/>
              </a:ext>
            </a:extLst>
          </p:cNvPr>
          <p:cNvPicPr>
            <a:picLocks noGrp="1" noChangeAspect="1"/>
          </p:cNvPicPr>
          <p:nvPr>
            <p:ph type="pic" idx="1"/>
          </p:nvPr>
        </p:nvPicPr>
        <p:blipFill>
          <a:blip r:embed="rId2"/>
          <a:srcRect t="31353" b="31353"/>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865843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Patterned</a:t>
            </a:r>
            <a:r>
              <a:rPr lang="hu-HU" dirty="0"/>
              <a:t> </a:t>
            </a:r>
            <a:r>
              <a:rPr lang="hu-HU" dirty="0" err="1"/>
              <a:t>ground</a:t>
            </a:r>
            <a:r>
              <a:rPr lang="hu-HU" dirty="0"/>
              <a:t> &gt; </a:t>
            </a:r>
            <a:r>
              <a:rPr lang="hu-HU" dirty="0" err="1"/>
              <a:t>contraction</a:t>
            </a:r>
            <a:r>
              <a:rPr lang="hu-HU" dirty="0"/>
              <a:t> </a:t>
            </a:r>
            <a:r>
              <a:rPr lang="hu-HU" dirty="0" err="1"/>
              <a:t>crack</a:t>
            </a:r>
            <a:r>
              <a:rPr lang="hu-HU" dirty="0"/>
              <a:t> </a:t>
            </a:r>
            <a:r>
              <a:rPr lang="hu-HU" dirty="0" err="1"/>
              <a:t>polygon</a:t>
            </a:r>
            <a:r>
              <a:rPr lang="hu-HU" dirty="0"/>
              <a:t> </a:t>
            </a:r>
          </a:p>
        </p:txBody>
      </p:sp>
      <p:pic>
        <p:nvPicPr>
          <p:cNvPr id="3" name="Kép helye 2">
            <a:extLst>
              <a:ext uri="{FF2B5EF4-FFF2-40B4-BE49-F238E27FC236}">
                <a16:creationId xmlns:a16="http://schemas.microsoft.com/office/drawing/2014/main" id="{48F9C9B1-DC1F-4F68-BEA0-097441B02CFF}"/>
              </a:ext>
            </a:extLst>
          </p:cNvPr>
          <p:cNvPicPr>
            <a:picLocks noGrp="1" noChangeAspect="1"/>
          </p:cNvPicPr>
          <p:nvPr>
            <p:ph type="pic" idx="1"/>
          </p:nvPr>
        </p:nvPicPr>
        <p:blipFill>
          <a:blip r:embed="rId2"/>
          <a:srcRect t="22803" b="22803"/>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569547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Patterned</a:t>
            </a:r>
            <a:r>
              <a:rPr lang="hu-HU" dirty="0"/>
              <a:t> </a:t>
            </a:r>
            <a:r>
              <a:rPr lang="hu-HU" dirty="0" err="1"/>
              <a:t>ground</a:t>
            </a:r>
            <a:r>
              <a:rPr lang="hu-HU" dirty="0"/>
              <a:t> &gt; </a:t>
            </a:r>
            <a:r>
              <a:rPr lang="hu-HU" dirty="0" err="1"/>
              <a:t>giant</a:t>
            </a:r>
            <a:r>
              <a:rPr lang="hu-HU" dirty="0"/>
              <a:t> </a:t>
            </a:r>
            <a:r>
              <a:rPr lang="hu-HU" dirty="0" err="1"/>
              <a:t>polygon</a:t>
            </a:r>
            <a:r>
              <a:rPr lang="hu-HU" dirty="0"/>
              <a:t> </a:t>
            </a:r>
          </a:p>
        </p:txBody>
      </p:sp>
      <p:pic>
        <p:nvPicPr>
          <p:cNvPr id="3" name="Kép helye 2">
            <a:extLst>
              <a:ext uri="{FF2B5EF4-FFF2-40B4-BE49-F238E27FC236}">
                <a16:creationId xmlns:a16="http://schemas.microsoft.com/office/drawing/2014/main" id="{7F826413-61FF-4AA0-B8D9-57AF2189BACF}"/>
              </a:ext>
            </a:extLst>
          </p:cNvPr>
          <p:cNvPicPr>
            <a:picLocks noGrp="1" noChangeAspect="1"/>
          </p:cNvPicPr>
          <p:nvPr>
            <p:ph type="pic" idx="1"/>
          </p:nvPr>
        </p:nvPicPr>
        <p:blipFill rotWithShape="1">
          <a:blip r:embed="rId2"/>
          <a:srcRect t="28746" r="1824" b="2980"/>
          <a:stretch/>
        </p:blipFill>
        <p:spPr>
          <a:xfrm>
            <a:off x="4067503" y="192230"/>
            <a:ext cx="7945822" cy="6399428"/>
          </a:xfrm>
          <a:ln>
            <a:solidFill>
              <a:schemeClr val="bg1"/>
            </a:solidFill>
          </a:ln>
        </p:spPr>
      </p:pic>
    </p:spTree>
    <p:extLst>
      <p:ext uri="{BB962C8B-B14F-4D97-AF65-F5344CB8AC3E}">
        <p14:creationId xmlns:p14="http://schemas.microsoft.com/office/powerpoint/2010/main" val="869546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Patterned</a:t>
            </a:r>
            <a:r>
              <a:rPr lang="hu-HU" dirty="0"/>
              <a:t> </a:t>
            </a:r>
            <a:r>
              <a:rPr lang="hu-HU" dirty="0" err="1"/>
              <a:t>ground</a:t>
            </a:r>
            <a:r>
              <a:rPr lang="hu-HU" dirty="0"/>
              <a:t> &gt; </a:t>
            </a:r>
            <a:r>
              <a:rPr lang="hu-HU" dirty="0" err="1"/>
              <a:t>Cantaloupe</a:t>
            </a:r>
            <a:r>
              <a:rPr lang="hu-HU" dirty="0"/>
              <a:t> terrain</a:t>
            </a:r>
          </a:p>
        </p:txBody>
      </p:sp>
      <p:pic>
        <p:nvPicPr>
          <p:cNvPr id="3" name="Kép helye 2">
            <a:extLst>
              <a:ext uri="{FF2B5EF4-FFF2-40B4-BE49-F238E27FC236}">
                <a16:creationId xmlns:a16="http://schemas.microsoft.com/office/drawing/2014/main" id="{7851426D-E772-497F-AC2B-FAE341D366F6}"/>
              </a:ext>
            </a:extLst>
          </p:cNvPr>
          <p:cNvPicPr>
            <a:picLocks noGrp="1" noChangeAspect="1"/>
          </p:cNvPicPr>
          <p:nvPr>
            <p:ph type="pic" idx="1"/>
          </p:nvPr>
        </p:nvPicPr>
        <p:blipFill rotWithShape="1">
          <a:blip r:embed="rId2"/>
          <a:srcRect t="7248" b="852"/>
          <a:stretch/>
        </p:blipFill>
        <p:spPr>
          <a:xfrm>
            <a:off x="4069116" y="192230"/>
            <a:ext cx="7889960" cy="5959365"/>
          </a:xfrm>
          <a:ln>
            <a:solidFill>
              <a:schemeClr val="bg1"/>
            </a:solidFill>
          </a:ln>
        </p:spPr>
      </p:pic>
    </p:spTree>
    <p:extLst>
      <p:ext uri="{BB962C8B-B14F-4D97-AF65-F5344CB8AC3E}">
        <p14:creationId xmlns:p14="http://schemas.microsoft.com/office/powerpoint/2010/main" val="2121851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Patterned</a:t>
            </a:r>
            <a:r>
              <a:rPr lang="hu-HU" dirty="0"/>
              <a:t> </a:t>
            </a:r>
            <a:r>
              <a:rPr lang="hu-HU" dirty="0" err="1"/>
              <a:t>ground</a:t>
            </a:r>
            <a:r>
              <a:rPr lang="hu-HU" dirty="0"/>
              <a:t> &gt; </a:t>
            </a:r>
            <a:r>
              <a:rPr lang="hu-HU" dirty="0" err="1"/>
              <a:t>small</a:t>
            </a:r>
            <a:r>
              <a:rPr lang="hu-HU" dirty="0"/>
              <a:t> </a:t>
            </a:r>
            <a:r>
              <a:rPr lang="hu-HU" dirty="0" err="1"/>
              <a:t>Lava</a:t>
            </a:r>
            <a:r>
              <a:rPr lang="hu-HU" dirty="0"/>
              <a:t> </a:t>
            </a:r>
            <a:r>
              <a:rPr lang="hu-HU" dirty="0" err="1"/>
              <a:t>polygons</a:t>
            </a:r>
            <a:r>
              <a:rPr lang="hu-HU" dirty="0"/>
              <a:t> </a:t>
            </a:r>
          </a:p>
        </p:txBody>
      </p:sp>
      <p:pic>
        <p:nvPicPr>
          <p:cNvPr id="3" name="Kép helye 2">
            <a:extLst>
              <a:ext uri="{FF2B5EF4-FFF2-40B4-BE49-F238E27FC236}">
                <a16:creationId xmlns:a16="http://schemas.microsoft.com/office/drawing/2014/main" id="{69772AD6-B78F-4DE7-AD5B-169F137D23B4}"/>
              </a:ext>
            </a:extLst>
          </p:cNvPr>
          <p:cNvPicPr>
            <a:picLocks noGrp="1" noChangeAspect="1"/>
          </p:cNvPicPr>
          <p:nvPr>
            <p:ph type="pic" idx="1"/>
          </p:nvPr>
        </p:nvPicPr>
        <p:blipFill rotWithShape="1">
          <a:blip r:embed="rId2"/>
          <a:srcRect t="19611" b="408"/>
          <a:stretch/>
        </p:blipFill>
        <p:spPr>
          <a:xfrm>
            <a:off x="189706" y="192230"/>
            <a:ext cx="11812588" cy="5751370"/>
          </a:xfrm>
          <a:ln>
            <a:solidFill>
              <a:schemeClr val="bg1"/>
            </a:solidFill>
          </a:ln>
        </p:spPr>
      </p:pic>
    </p:spTree>
    <p:extLst>
      <p:ext uri="{BB962C8B-B14F-4D97-AF65-F5344CB8AC3E}">
        <p14:creationId xmlns:p14="http://schemas.microsoft.com/office/powerpoint/2010/main" val="8500018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Patterned</a:t>
            </a:r>
            <a:r>
              <a:rPr lang="hu-HU" dirty="0"/>
              <a:t> </a:t>
            </a:r>
            <a:r>
              <a:rPr lang="hu-HU" dirty="0" err="1"/>
              <a:t>ground</a:t>
            </a:r>
            <a:r>
              <a:rPr lang="hu-HU" dirty="0"/>
              <a:t> &gt; </a:t>
            </a:r>
            <a:r>
              <a:rPr lang="hu-HU" dirty="0" err="1"/>
              <a:t>large</a:t>
            </a:r>
            <a:r>
              <a:rPr lang="hu-HU" dirty="0"/>
              <a:t> </a:t>
            </a:r>
            <a:r>
              <a:rPr lang="hu-HU" dirty="0" err="1"/>
              <a:t>lava</a:t>
            </a:r>
            <a:r>
              <a:rPr lang="hu-HU" dirty="0"/>
              <a:t> </a:t>
            </a:r>
            <a:r>
              <a:rPr lang="hu-HU" dirty="0" err="1"/>
              <a:t>polygons</a:t>
            </a:r>
            <a:endParaRPr lang="hu-HU" dirty="0"/>
          </a:p>
        </p:txBody>
      </p:sp>
      <p:pic>
        <p:nvPicPr>
          <p:cNvPr id="3" name="Kép helye 2">
            <a:extLst>
              <a:ext uri="{FF2B5EF4-FFF2-40B4-BE49-F238E27FC236}">
                <a16:creationId xmlns:a16="http://schemas.microsoft.com/office/drawing/2014/main" id="{0B17047A-9FEB-4EA5-B7BB-ACBBF3A2F605}"/>
              </a:ext>
            </a:extLst>
          </p:cNvPr>
          <p:cNvPicPr>
            <a:picLocks noGrp="1" noChangeAspect="1"/>
          </p:cNvPicPr>
          <p:nvPr>
            <p:ph type="pic" idx="1"/>
          </p:nvPr>
        </p:nvPicPr>
        <p:blipFill>
          <a:blip r:embed="rId2"/>
          <a:srcRect t="23228" b="23228"/>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18691107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Patterned</a:t>
            </a:r>
            <a:r>
              <a:rPr lang="hu-HU" dirty="0"/>
              <a:t> </a:t>
            </a:r>
            <a:r>
              <a:rPr lang="hu-HU" dirty="0" err="1"/>
              <a:t>ground</a:t>
            </a:r>
            <a:r>
              <a:rPr lang="hu-HU" dirty="0"/>
              <a:t> &gt; Sand </a:t>
            </a:r>
            <a:r>
              <a:rPr lang="hu-HU" dirty="0" err="1"/>
              <a:t>wedge</a:t>
            </a:r>
            <a:r>
              <a:rPr lang="hu-HU" dirty="0"/>
              <a:t> </a:t>
            </a:r>
            <a:r>
              <a:rPr lang="hu-HU" dirty="0" err="1"/>
              <a:t>polygon</a:t>
            </a:r>
            <a:r>
              <a:rPr lang="hu-HU" dirty="0"/>
              <a:t> </a:t>
            </a:r>
          </a:p>
        </p:txBody>
      </p:sp>
      <p:pic>
        <p:nvPicPr>
          <p:cNvPr id="3" name="Kép helye 2">
            <a:extLst>
              <a:ext uri="{FF2B5EF4-FFF2-40B4-BE49-F238E27FC236}">
                <a16:creationId xmlns:a16="http://schemas.microsoft.com/office/drawing/2014/main" id="{270962FE-85C1-404D-AEDF-0E47C927C685}"/>
              </a:ext>
            </a:extLst>
          </p:cNvPr>
          <p:cNvPicPr>
            <a:picLocks noGrp="1" noChangeAspect="1"/>
          </p:cNvPicPr>
          <p:nvPr>
            <p:ph type="pic" idx="1"/>
          </p:nvPr>
        </p:nvPicPr>
        <p:blipFill>
          <a:blip r:embed="rId2"/>
          <a:srcRect t="23658" b="23658"/>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30032982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Patterned</a:t>
            </a:r>
            <a:r>
              <a:rPr lang="hu-HU" dirty="0"/>
              <a:t> </a:t>
            </a:r>
            <a:r>
              <a:rPr lang="hu-HU" dirty="0" err="1"/>
              <a:t>ground</a:t>
            </a:r>
            <a:r>
              <a:rPr lang="hu-HU" dirty="0"/>
              <a:t> &gt; </a:t>
            </a:r>
            <a:r>
              <a:rPr lang="hu-HU" dirty="0" err="1"/>
              <a:t>Desiccation</a:t>
            </a:r>
            <a:r>
              <a:rPr lang="hu-HU" dirty="0"/>
              <a:t> </a:t>
            </a:r>
            <a:r>
              <a:rPr lang="hu-HU" dirty="0" err="1"/>
              <a:t>crack</a:t>
            </a:r>
            <a:r>
              <a:rPr lang="hu-HU" dirty="0"/>
              <a:t> </a:t>
            </a:r>
            <a:r>
              <a:rPr lang="hu-HU" dirty="0" err="1"/>
              <a:t>polygon</a:t>
            </a:r>
            <a:r>
              <a:rPr lang="hu-HU" dirty="0"/>
              <a:t> </a:t>
            </a:r>
          </a:p>
        </p:txBody>
      </p:sp>
      <p:pic>
        <p:nvPicPr>
          <p:cNvPr id="3" name="Kép helye 2">
            <a:extLst>
              <a:ext uri="{FF2B5EF4-FFF2-40B4-BE49-F238E27FC236}">
                <a16:creationId xmlns:a16="http://schemas.microsoft.com/office/drawing/2014/main" id="{B3DB4633-23A0-4B43-B39A-5709422237E7}"/>
              </a:ext>
            </a:extLst>
          </p:cNvPr>
          <p:cNvPicPr>
            <a:picLocks noGrp="1" noChangeAspect="1"/>
          </p:cNvPicPr>
          <p:nvPr>
            <p:ph type="pic" idx="1"/>
          </p:nvPr>
        </p:nvPicPr>
        <p:blipFill rotWithShape="1">
          <a:blip r:embed="rId2"/>
          <a:srcRect t="14414" b="1599"/>
          <a:stretch/>
        </p:blipFill>
        <p:spPr>
          <a:xfrm>
            <a:off x="134224" y="228459"/>
            <a:ext cx="7604329" cy="5943599"/>
          </a:xfrm>
          <a:ln>
            <a:solidFill>
              <a:schemeClr val="bg1"/>
            </a:solidFill>
          </a:ln>
        </p:spPr>
      </p:pic>
      <p:pic>
        <p:nvPicPr>
          <p:cNvPr id="5" name="Kép 4">
            <a:extLst>
              <a:ext uri="{FF2B5EF4-FFF2-40B4-BE49-F238E27FC236}">
                <a16:creationId xmlns:a16="http://schemas.microsoft.com/office/drawing/2014/main" id="{063E7DF1-A912-43A7-B7E2-C7387A113F4C}"/>
              </a:ext>
            </a:extLst>
          </p:cNvPr>
          <p:cNvPicPr>
            <a:picLocks noChangeAspect="1"/>
          </p:cNvPicPr>
          <p:nvPr/>
        </p:nvPicPr>
        <p:blipFill>
          <a:blip r:embed="rId3"/>
          <a:stretch>
            <a:fillRect/>
          </a:stretch>
        </p:blipFill>
        <p:spPr>
          <a:xfrm>
            <a:off x="8017157" y="-50180"/>
            <a:ext cx="4174843" cy="6858000"/>
          </a:xfrm>
          <a:prstGeom prst="rect">
            <a:avLst/>
          </a:prstGeom>
        </p:spPr>
      </p:pic>
    </p:spTree>
    <p:extLst>
      <p:ext uri="{BB962C8B-B14F-4D97-AF65-F5344CB8AC3E}">
        <p14:creationId xmlns:p14="http://schemas.microsoft.com/office/powerpoint/2010/main" val="35442369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EFEF93C-CE7F-47C3-AFC8-0F072A7F4E87}"/>
              </a:ext>
            </a:extLst>
          </p:cNvPr>
          <p:cNvSpPr>
            <a:spLocks noGrp="1"/>
          </p:cNvSpPr>
          <p:nvPr>
            <p:ph type="title"/>
          </p:nvPr>
        </p:nvSpPr>
        <p:spPr>
          <a:xfrm>
            <a:off x="1139584" y="497947"/>
            <a:ext cx="9906000" cy="566738"/>
          </a:xfrm>
        </p:spPr>
        <p:txBody>
          <a:bodyPr/>
          <a:lstStyle/>
          <a:p>
            <a:r>
              <a:rPr lang="en-US" dirty="0"/>
              <a:t>Key concepts</a:t>
            </a:r>
            <a:endParaRPr lang="hu-HU" dirty="0"/>
          </a:p>
        </p:txBody>
      </p:sp>
      <p:sp>
        <p:nvSpPr>
          <p:cNvPr id="5" name="Szöveg helye 3">
            <a:extLst>
              <a:ext uri="{FF2B5EF4-FFF2-40B4-BE49-F238E27FC236}">
                <a16:creationId xmlns:a16="http://schemas.microsoft.com/office/drawing/2014/main" id="{DC64FFB6-FEBF-4932-819F-54C9DBC3C98D}"/>
              </a:ext>
            </a:extLst>
          </p:cNvPr>
          <p:cNvSpPr txBox="1">
            <a:spLocks/>
          </p:cNvSpPr>
          <p:nvPr/>
        </p:nvSpPr>
        <p:spPr>
          <a:xfrm>
            <a:off x="1139584" y="1308551"/>
            <a:ext cx="9906000" cy="5051502"/>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100000"/>
              <a:buFont typeface="Arial"/>
              <a:buNone/>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100000"/>
              <a:buFont typeface="Arial"/>
              <a:buNone/>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100000"/>
              <a:buFont typeface="Arial"/>
              <a:buNone/>
              <a:defRPr sz="1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sz="1800" cap="none" dirty="0">
                <a:effectLst/>
              </a:rPr>
              <a:t>Patterned ground is a spatially self-organized geomorphic system (</a:t>
            </a:r>
            <a:r>
              <a:rPr lang="en-US" sz="1800" cap="none" dirty="0" err="1">
                <a:effectLst/>
              </a:rPr>
              <a:t>Hallet</a:t>
            </a:r>
            <a:r>
              <a:rPr lang="en-US" sz="1800" cap="none" dirty="0">
                <a:effectLst/>
              </a:rPr>
              <a:t> 1990) in the form of circles, polygons, irregular networks, or stripes (</a:t>
            </a:r>
            <a:r>
              <a:rPr lang="en-US" sz="1800" cap="none" dirty="0" err="1">
                <a:effectLst/>
              </a:rPr>
              <a:t>Wahsburn</a:t>
            </a:r>
            <a:r>
              <a:rPr lang="en-US" sz="1800" cap="none" dirty="0">
                <a:effectLst/>
              </a:rPr>
              <a:t> 1950, Ballantyne 2007).</a:t>
            </a:r>
          </a:p>
          <a:p>
            <a:r>
              <a:rPr lang="en-US" sz="1800" cap="none" dirty="0">
                <a:effectLst/>
              </a:rPr>
              <a:t>Processes essential for initial cracking include </a:t>
            </a:r>
          </a:p>
          <a:p>
            <a:pPr marL="285750" indent="-285750">
              <a:buFont typeface="Arial" panose="020B0604020202020204" pitchFamily="34" charset="0"/>
              <a:buChar char="•"/>
            </a:pPr>
            <a:r>
              <a:rPr lang="hu-HU" sz="1800" cap="none" dirty="0">
                <a:effectLst/>
              </a:rPr>
              <a:t>(1) </a:t>
            </a:r>
            <a:r>
              <a:rPr lang="en-US" sz="1800" cap="none" dirty="0">
                <a:effectLst/>
              </a:rPr>
              <a:t>desiccation cracking (contraction by drying), </a:t>
            </a:r>
          </a:p>
          <a:p>
            <a:pPr marL="285750" indent="-285750">
              <a:buFont typeface="Arial" panose="020B0604020202020204" pitchFamily="34" charset="0"/>
              <a:buChar char="•"/>
            </a:pPr>
            <a:r>
              <a:rPr lang="en-US" sz="1800" cap="none" dirty="0">
                <a:effectLst/>
              </a:rPr>
              <a:t>(2) dilation cracking (stretching of subsurface materials by subsurface expansion),</a:t>
            </a:r>
          </a:p>
          <a:p>
            <a:pPr marL="285750" indent="-285750">
              <a:buFont typeface="Arial" panose="020B0604020202020204" pitchFamily="34" charset="0"/>
              <a:buChar char="•"/>
            </a:pPr>
            <a:r>
              <a:rPr lang="en-US" sz="1800" cap="none" dirty="0">
                <a:effectLst/>
              </a:rPr>
              <a:t>(3) salt cracking, </a:t>
            </a:r>
          </a:p>
          <a:p>
            <a:pPr marL="285750" indent="-285750">
              <a:buFont typeface="Arial" panose="020B0604020202020204" pitchFamily="34" charset="0"/>
              <a:buChar char="•"/>
            </a:pPr>
            <a:r>
              <a:rPr lang="en-US" sz="1800" cap="none" dirty="0">
                <a:effectLst/>
              </a:rPr>
              <a:t>(4) seasonal frost cracking (due to thermal contraction of frozen ground e.g., in the active layer of the permafrost), </a:t>
            </a:r>
          </a:p>
          <a:p>
            <a:pPr marL="285750" indent="-285750">
              <a:buFont typeface="Arial" panose="020B0604020202020204" pitchFamily="34" charset="0"/>
              <a:buChar char="•"/>
            </a:pPr>
            <a:r>
              <a:rPr lang="en-US" sz="1800" cap="none" dirty="0">
                <a:effectLst/>
              </a:rPr>
              <a:t>(5) permafrost cracking (due to thermal contraction of the perennially frozen ground), </a:t>
            </a:r>
          </a:p>
          <a:p>
            <a:pPr marL="285750" indent="-285750">
              <a:buFont typeface="Arial" panose="020B0604020202020204" pitchFamily="34" charset="0"/>
              <a:buChar char="•"/>
            </a:pPr>
            <a:r>
              <a:rPr lang="en-US" sz="1800" cap="none" dirty="0">
                <a:effectLst/>
              </a:rPr>
              <a:t>(6) frost action along bedrock joints (frost wedging and frost heaving). Processes not depending on initial cracking include </a:t>
            </a:r>
          </a:p>
          <a:p>
            <a:pPr marL="285750" indent="-285750">
              <a:buFont typeface="Arial" panose="020B0604020202020204" pitchFamily="34" charset="0"/>
              <a:buChar char="•"/>
            </a:pPr>
            <a:r>
              <a:rPr lang="en-US" sz="1800" cap="none" dirty="0">
                <a:effectLst/>
              </a:rPr>
              <a:t>(7) primary frost sorting (the separation of stones from fines by repeated freezing and thawing), etc.</a:t>
            </a:r>
            <a:endParaRPr lang="hu-HU" sz="1800" cap="none" dirty="0"/>
          </a:p>
        </p:txBody>
      </p:sp>
    </p:spTree>
    <p:extLst>
      <p:ext uri="{BB962C8B-B14F-4D97-AF65-F5344CB8AC3E}">
        <p14:creationId xmlns:p14="http://schemas.microsoft.com/office/powerpoint/2010/main" val="2391556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0F7C3BF-7ADE-42CB-84DC-66B063C2B936}"/>
              </a:ext>
            </a:extLst>
          </p:cNvPr>
          <p:cNvSpPr>
            <a:spLocks noGrp="1"/>
          </p:cNvSpPr>
          <p:nvPr>
            <p:ph type="ctrTitle"/>
          </p:nvPr>
        </p:nvSpPr>
        <p:spPr>
          <a:xfrm>
            <a:off x="763398" y="570451"/>
            <a:ext cx="10821798" cy="3053593"/>
          </a:xfrm>
        </p:spPr>
        <p:txBody>
          <a:bodyPr>
            <a:normAutofit/>
          </a:bodyPr>
          <a:lstStyle/>
          <a:p>
            <a:r>
              <a:rPr lang="en-US" sz="6600" b="1" dirty="0"/>
              <a:t>MASS MOVEMENT FORMS</a:t>
            </a:r>
            <a:endParaRPr lang="hu-HU" sz="3200" i="1" dirty="0"/>
          </a:p>
        </p:txBody>
      </p:sp>
      <p:sp>
        <p:nvSpPr>
          <p:cNvPr id="6" name="Alcím 5">
            <a:extLst>
              <a:ext uri="{FF2B5EF4-FFF2-40B4-BE49-F238E27FC236}">
                <a16:creationId xmlns:a16="http://schemas.microsoft.com/office/drawing/2014/main" id="{82BFB775-A3D8-4291-9145-56FE2298E955}"/>
              </a:ext>
            </a:extLst>
          </p:cNvPr>
          <p:cNvSpPr>
            <a:spLocks noGrp="1"/>
          </p:cNvSpPr>
          <p:nvPr>
            <p:ph type="subTitle" idx="1"/>
          </p:nvPr>
        </p:nvSpPr>
        <p:spPr/>
        <p:txBody>
          <a:bodyPr/>
          <a:lstStyle/>
          <a:p>
            <a:endParaRPr lang="hu-HU"/>
          </a:p>
        </p:txBody>
      </p:sp>
    </p:spTree>
    <p:extLst>
      <p:ext uri="{BB962C8B-B14F-4D97-AF65-F5344CB8AC3E}">
        <p14:creationId xmlns:p14="http://schemas.microsoft.com/office/powerpoint/2010/main" val="33385122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Basal </a:t>
            </a:r>
            <a:r>
              <a:rPr lang="hu-HU" dirty="0" err="1"/>
              <a:t>scarp</a:t>
            </a:r>
            <a:r>
              <a:rPr lang="hu-HU" dirty="0"/>
              <a:t> </a:t>
            </a:r>
          </a:p>
        </p:txBody>
      </p:sp>
      <p:pic>
        <p:nvPicPr>
          <p:cNvPr id="3" name="Kép helye 2">
            <a:extLst>
              <a:ext uri="{FF2B5EF4-FFF2-40B4-BE49-F238E27FC236}">
                <a16:creationId xmlns:a16="http://schemas.microsoft.com/office/drawing/2014/main" id="{7567FCB6-E852-478E-8E24-2DF49DC7C7FD}"/>
              </a:ext>
            </a:extLst>
          </p:cNvPr>
          <p:cNvPicPr>
            <a:picLocks noGrp="1" noChangeAspect="1"/>
          </p:cNvPicPr>
          <p:nvPr>
            <p:ph type="pic" idx="1"/>
          </p:nvPr>
        </p:nvPicPr>
        <p:blipFill>
          <a:blip r:embed="rId2"/>
          <a:srcRect t="14743" b="14743"/>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3304252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Colluvial</a:t>
            </a:r>
            <a:r>
              <a:rPr lang="hu-HU" dirty="0"/>
              <a:t> </a:t>
            </a:r>
            <a:r>
              <a:rPr lang="hu-HU" dirty="0" err="1"/>
              <a:t>deposit</a:t>
            </a:r>
            <a:endParaRPr lang="hu-HU" dirty="0"/>
          </a:p>
        </p:txBody>
      </p:sp>
      <p:pic>
        <p:nvPicPr>
          <p:cNvPr id="6" name="Kép helye 5">
            <a:extLst>
              <a:ext uri="{FF2B5EF4-FFF2-40B4-BE49-F238E27FC236}">
                <a16:creationId xmlns:a16="http://schemas.microsoft.com/office/drawing/2014/main" id="{8A4F3DB2-9BD9-4E65-ABE5-4EC5AD2398C8}"/>
              </a:ext>
            </a:extLst>
          </p:cNvPr>
          <p:cNvPicPr>
            <a:picLocks noGrp="1" noChangeAspect="1"/>
          </p:cNvPicPr>
          <p:nvPr>
            <p:ph type="pic" idx="1"/>
          </p:nvPr>
        </p:nvPicPr>
        <p:blipFill rotWithShape="1">
          <a:blip r:embed="rId2"/>
          <a:srcRect t="23044" b="17703"/>
          <a:stretch/>
        </p:blipFill>
        <p:spPr>
          <a:xfrm>
            <a:off x="4375052" y="192231"/>
            <a:ext cx="7525736" cy="6418618"/>
          </a:xfrm>
          <a:ln>
            <a:solidFill>
              <a:schemeClr val="bg1"/>
            </a:solidFill>
          </a:ln>
        </p:spPr>
      </p:pic>
      <p:pic>
        <p:nvPicPr>
          <p:cNvPr id="3" name="Kép 2">
            <a:extLst>
              <a:ext uri="{FF2B5EF4-FFF2-40B4-BE49-F238E27FC236}">
                <a16:creationId xmlns:a16="http://schemas.microsoft.com/office/drawing/2014/main" id="{75A626AA-9CCA-419E-86F4-78CC5B37AA78}"/>
              </a:ext>
            </a:extLst>
          </p:cNvPr>
          <p:cNvPicPr>
            <a:picLocks noChangeAspect="1"/>
          </p:cNvPicPr>
          <p:nvPr/>
        </p:nvPicPr>
        <p:blipFill>
          <a:blip r:embed="rId3"/>
          <a:stretch>
            <a:fillRect/>
          </a:stretch>
        </p:blipFill>
        <p:spPr>
          <a:xfrm>
            <a:off x="184791" y="247151"/>
            <a:ext cx="3974783" cy="4559025"/>
          </a:xfrm>
          <a:prstGeom prst="rect">
            <a:avLst/>
          </a:prstGeom>
        </p:spPr>
      </p:pic>
    </p:spTree>
    <p:extLst>
      <p:ext uri="{BB962C8B-B14F-4D97-AF65-F5344CB8AC3E}">
        <p14:creationId xmlns:p14="http://schemas.microsoft.com/office/powerpoint/2010/main" val="36272765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Fall</a:t>
            </a:r>
            <a:endParaRPr lang="hu-HU" dirty="0"/>
          </a:p>
        </p:txBody>
      </p:sp>
      <p:pic>
        <p:nvPicPr>
          <p:cNvPr id="3" name="Kép helye 2">
            <a:extLst>
              <a:ext uri="{FF2B5EF4-FFF2-40B4-BE49-F238E27FC236}">
                <a16:creationId xmlns:a16="http://schemas.microsoft.com/office/drawing/2014/main" id="{BA9C5BC0-DD65-4B66-B73B-97035E3B30F0}"/>
              </a:ext>
            </a:extLst>
          </p:cNvPr>
          <p:cNvPicPr>
            <a:picLocks noGrp="1" noChangeAspect="1"/>
          </p:cNvPicPr>
          <p:nvPr>
            <p:ph type="pic" idx="1"/>
          </p:nvPr>
        </p:nvPicPr>
        <p:blipFill>
          <a:blip r:embed="rId2"/>
          <a:srcRect t="9190" b="9190"/>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510151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Rock </a:t>
            </a:r>
            <a:r>
              <a:rPr lang="hu-HU" dirty="0" err="1"/>
              <a:t>avalanche</a:t>
            </a:r>
            <a:endParaRPr lang="hu-HU" dirty="0"/>
          </a:p>
        </p:txBody>
      </p:sp>
      <p:pic>
        <p:nvPicPr>
          <p:cNvPr id="3" name="Kép helye 2">
            <a:extLst>
              <a:ext uri="{FF2B5EF4-FFF2-40B4-BE49-F238E27FC236}">
                <a16:creationId xmlns:a16="http://schemas.microsoft.com/office/drawing/2014/main" id="{3F765BA4-FE47-4DFE-8DF2-72FEA2790935}"/>
              </a:ext>
            </a:extLst>
          </p:cNvPr>
          <p:cNvPicPr>
            <a:picLocks noGrp="1" noChangeAspect="1"/>
          </p:cNvPicPr>
          <p:nvPr>
            <p:ph type="pic" idx="1"/>
          </p:nvPr>
        </p:nvPicPr>
        <p:blipFill rotWithShape="1">
          <a:blip r:embed="rId2"/>
          <a:srcRect l="3443" t="650" b="49735"/>
          <a:stretch/>
        </p:blipFill>
        <p:spPr>
          <a:xfrm>
            <a:off x="234035" y="1266092"/>
            <a:ext cx="11768259" cy="4533314"/>
          </a:xfrm>
          <a:ln>
            <a:solidFill>
              <a:schemeClr val="bg1"/>
            </a:solidFill>
          </a:ln>
        </p:spPr>
      </p:pic>
    </p:spTree>
    <p:extLst>
      <p:ext uri="{BB962C8B-B14F-4D97-AF65-F5344CB8AC3E}">
        <p14:creationId xmlns:p14="http://schemas.microsoft.com/office/powerpoint/2010/main" val="2741666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Retrogressive</a:t>
            </a:r>
            <a:r>
              <a:rPr lang="hu-HU" dirty="0"/>
              <a:t> </a:t>
            </a:r>
            <a:r>
              <a:rPr lang="hu-HU" dirty="0" err="1"/>
              <a:t>thaw</a:t>
            </a:r>
            <a:r>
              <a:rPr lang="hu-HU" dirty="0"/>
              <a:t> </a:t>
            </a:r>
            <a:r>
              <a:rPr lang="hu-HU" dirty="0" err="1"/>
              <a:t>slump</a:t>
            </a:r>
            <a:endParaRPr lang="hu-HU" dirty="0"/>
          </a:p>
        </p:txBody>
      </p:sp>
      <p:pic>
        <p:nvPicPr>
          <p:cNvPr id="3" name="Kép helye 2">
            <a:extLst>
              <a:ext uri="{FF2B5EF4-FFF2-40B4-BE49-F238E27FC236}">
                <a16:creationId xmlns:a16="http://schemas.microsoft.com/office/drawing/2014/main" id="{C916DEF7-B6C5-4651-9357-A03C7F4A2B4C}"/>
              </a:ext>
            </a:extLst>
          </p:cNvPr>
          <p:cNvPicPr>
            <a:picLocks noGrp="1" noChangeAspect="1"/>
          </p:cNvPicPr>
          <p:nvPr>
            <p:ph type="pic" idx="1"/>
          </p:nvPr>
        </p:nvPicPr>
        <p:blipFill>
          <a:blip r:embed="rId2"/>
          <a:srcRect t="26060" b="26060"/>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8311215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Drainage</a:t>
            </a:r>
            <a:r>
              <a:rPr lang="hu-HU" dirty="0"/>
              <a:t>, </a:t>
            </a:r>
            <a:r>
              <a:rPr lang="hu-HU" dirty="0" err="1"/>
              <a:t>Trojans</a:t>
            </a:r>
            <a:r>
              <a:rPr lang="hu-HU" dirty="0"/>
              <a:t> (</a:t>
            </a:r>
            <a:r>
              <a:rPr lang="hu-HU" dirty="0" err="1"/>
              <a:t>Saturn</a:t>
            </a:r>
            <a:r>
              <a:rPr lang="hu-HU" dirty="0"/>
              <a:t>)</a:t>
            </a:r>
          </a:p>
        </p:txBody>
      </p:sp>
      <p:pic>
        <p:nvPicPr>
          <p:cNvPr id="3" name="Kép helye 2">
            <a:extLst>
              <a:ext uri="{FF2B5EF4-FFF2-40B4-BE49-F238E27FC236}">
                <a16:creationId xmlns:a16="http://schemas.microsoft.com/office/drawing/2014/main" id="{FA1A32B1-5F1B-45FD-85D3-389476C52FA7}"/>
              </a:ext>
            </a:extLst>
          </p:cNvPr>
          <p:cNvPicPr>
            <a:picLocks noGrp="1" noChangeAspect="1"/>
          </p:cNvPicPr>
          <p:nvPr>
            <p:ph type="pic" idx="1"/>
          </p:nvPr>
        </p:nvPicPr>
        <p:blipFill>
          <a:blip r:embed="rId2"/>
          <a:srcRect t="28182" b="28182"/>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8924744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Lateral</a:t>
            </a:r>
            <a:r>
              <a:rPr lang="hu-HU" dirty="0"/>
              <a:t> </a:t>
            </a:r>
            <a:r>
              <a:rPr lang="hu-HU" dirty="0" err="1"/>
              <a:t>spread</a:t>
            </a:r>
            <a:endParaRPr lang="hu-HU" dirty="0"/>
          </a:p>
        </p:txBody>
      </p:sp>
      <p:pic>
        <p:nvPicPr>
          <p:cNvPr id="3" name="Kép helye 2">
            <a:extLst>
              <a:ext uri="{FF2B5EF4-FFF2-40B4-BE49-F238E27FC236}">
                <a16:creationId xmlns:a16="http://schemas.microsoft.com/office/drawing/2014/main" id="{B83A4F9E-A82A-4EC4-88C2-DEF0D3D1ECF5}"/>
              </a:ext>
            </a:extLst>
          </p:cNvPr>
          <p:cNvPicPr>
            <a:picLocks noGrp="1" noChangeAspect="1"/>
          </p:cNvPicPr>
          <p:nvPr>
            <p:ph type="pic" idx="1"/>
          </p:nvPr>
        </p:nvPicPr>
        <p:blipFill>
          <a:blip r:embed="rId2"/>
          <a:srcRect t="11200" b="11200"/>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627938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Boulder</a:t>
            </a:r>
            <a:r>
              <a:rPr lang="hu-HU" dirty="0"/>
              <a:t> </a:t>
            </a:r>
            <a:r>
              <a:rPr lang="hu-HU" dirty="0" err="1"/>
              <a:t>track</a:t>
            </a:r>
            <a:endParaRPr lang="hu-HU" dirty="0"/>
          </a:p>
        </p:txBody>
      </p:sp>
      <p:pic>
        <p:nvPicPr>
          <p:cNvPr id="3" name="Kép helye 2">
            <a:extLst>
              <a:ext uri="{FF2B5EF4-FFF2-40B4-BE49-F238E27FC236}">
                <a16:creationId xmlns:a16="http://schemas.microsoft.com/office/drawing/2014/main" id="{B35D73A5-DFBD-484D-AA70-0B8270E26ECA}"/>
              </a:ext>
            </a:extLst>
          </p:cNvPr>
          <p:cNvPicPr>
            <a:picLocks noGrp="1" noChangeAspect="1"/>
          </p:cNvPicPr>
          <p:nvPr>
            <p:ph type="pic" idx="1"/>
          </p:nvPr>
        </p:nvPicPr>
        <p:blipFill>
          <a:blip r:embed="rId2"/>
          <a:srcRect t="22613" b="22613"/>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30738942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Ploughing</a:t>
            </a:r>
            <a:r>
              <a:rPr lang="hu-HU" dirty="0"/>
              <a:t> </a:t>
            </a:r>
            <a:r>
              <a:rPr lang="hu-HU" dirty="0" err="1"/>
              <a:t>boulder</a:t>
            </a:r>
            <a:endParaRPr lang="hu-HU" dirty="0"/>
          </a:p>
        </p:txBody>
      </p:sp>
      <p:pic>
        <p:nvPicPr>
          <p:cNvPr id="3" name="Kép helye 2">
            <a:extLst>
              <a:ext uri="{FF2B5EF4-FFF2-40B4-BE49-F238E27FC236}">
                <a16:creationId xmlns:a16="http://schemas.microsoft.com/office/drawing/2014/main" id="{B6241E57-05CE-4320-8CFE-3C90FBE619FD}"/>
              </a:ext>
            </a:extLst>
          </p:cNvPr>
          <p:cNvPicPr>
            <a:picLocks noGrp="1" noChangeAspect="1"/>
          </p:cNvPicPr>
          <p:nvPr>
            <p:ph type="pic" idx="1"/>
          </p:nvPr>
        </p:nvPicPr>
        <p:blipFill>
          <a:blip r:embed="rId2"/>
          <a:srcRect t="2666" b="2666"/>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2347592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mesa</a:t>
            </a:r>
            <a:endParaRPr lang="hu-HU" dirty="0"/>
          </a:p>
        </p:txBody>
      </p:sp>
      <p:pic>
        <p:nvPicPr>
          <p:cNvPr id="3" name="Kép helye 2">
            <a:extLst>
              <a:ext uri="{FF2B5EF4-FFF2-40B4-BE49-F238E27FC236}">
                <a16:creationId xmlns:a16="http://schemas.microsoft.com/office/drawing/2014/main" id="{354366FD-1DE0-4197-9F04-F47D9F7C3720}"/>
              </a:ext>
            </a:extLst>
          </p:cNvPr>
          <p:cNvPicPr>
            <a:picLocks noGrp="1" noChangeAspect="1"/>
          </p:cNvPicPr>
          <p:nvPr>
            <p:ph type="pic" idx="1"/>
          </p:nvPr>
        </p:nvPicPr>
        <p:blipFill>
          <a:blip r:embed="rId2"/>
          <a:srcRect l="1945" r="1945"/>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801606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Slide</a:t>
            </a:r>
            <a:endParaRPr lang="hu-HU" dirty="0"/>
          </a:p>
        </p:txBody>
      </p:sp>
      <p:pic>
        <p:nvPicPr>
          <p:cNvPr id="3" name="Kép helye 2">
            <a:extLst>
              <a:ext uri="{FF2B5EF4-FFF2-40B4-BE49-F238E27FC236}">
                <a16:creationId xmlns:a16="http://schemas.microsoft.com/office/drawing/2014/main" id="{8D3E9319-151B-4D62-A23F-A52AC976EAF6}"/>
              </a:ext>
            </a:extLst>
          </p:cNvPr>
          <p:cNvPicPr>
            <a:picLocks noGrp="1" noChangeAspect="1"/>
          </p:cNvPicPr>
          <p:nvPr>
            <p:ph type="pic" idx="1"/>
          </p:nvPr>
        </p:nvPicPr>
        <p:blipFill>
          <a:blip r:embed="rId2"/>
          <a:srcRect l="9880" r="9880"/>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5851544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Terraced</a:t>
            </a:r>
            <a:r>
              <a:rPr lang="hu-HU" dirty="0"/>
              <a:t> </a:t>
            </a:r>
            <a:r>
              <a:rPr lang="hu-HU" dirty="0" err="1"/>
              <a:t>crater</a:t>
            </a:r>
            <a:endParaRPr lang="hu-HU" dirty="0"/>
          </a:p>
        </p:txBody>
      </p:sp>
      <p:pic>
        <p:nvPicPr>
          <p:cNvPr id="8" name="Kép helye 7">
            <a:extLst>
              <a:ext uri="{FF2B5EF4-FFF2-40B4-BE49-F238E27FC236}">
                <a16:creationId xmlns:a16="http://schemas.microsoft.com/office/drawing/2014/main" id="{AB367168-56F1-40C2-B6A9-8F88AED58193}"/>
              </a:ext>
            </a:extLst>
          </p:cNvPr>
          <p:cNvPicPr>
            <a:picLocks noGrp="1" noChangeAspect="1"/>
          </p:cNvPicPr>
          <p:nvPr>
            <p:ph type="pic" idx="1"/>
          </p:nvPr>
        </p:nvPicPr>
        <p:blipFill>
          <a:blip r:embed="rId2"/>
          <a:srcRect l="5690" r="5690"/>
          <a:stretch>
            <a:fillRect/>
          </a:stretch>
        </p:blipFill>
        <p:spPr>
          <a:xfrm>
            <a:off x="209550" y="192088"/>
            <a:ext cx="11812588" cy="5815012"/>
          </a:xfrm>
          <a:ln>
            <a:solidFill>
              <a:schemeClr val="bg1"/>
            </a:solidFill>
          </a:ln>
        </p:spPr>
      </p:pic>
      <p:pic>
        <p:nvPicPr>
          <p:cNvPr id="3" name="Kép 2">
            <a:extLst>
              <a:ext uri="{FF2B5EF4-FFF2-40B4-BE49-F238E27FC236}">
                <a16:creationId xmlns:a16="http://schemas.microsoft.com/office/drawing/2014/main" id="{C689CE15-2792-4783-BA22-FDE857A7A76E}"/>
              </a:ext>
            </a:extLst>
          </p:cNvPr>
          <p:cNvPicPr>
            <a:picLocks noChangeAspect="1"/>
          </p:cNvPicPr>
          <p:nvPr/>
        </p:nvPicPr>
        <p:blipFill>
          <a:blip r:embed="rId3"/>
          <a:stretch>
            <a:fillRect/>
          </a:stretch>
        </p:blipFill>
        <p:spPr>
          <a:xfrm>
            <a:off x="9866971" y="4973387"/>
            <a:ext cx="2115479" cy="1692383"/>
          </a:xfrm>
          <a:prstGeom prst="rect">
            <a:avLst/>
          </a:prstGeom>
        </p:spPr>
      </p:pic>
    </p:spTree>
    <p:extLst>
      <p:ext uri="{BB962C8B-B14F-4D97-AF65-F5344CB8AC3E}">
        <p14:creationId xmlns:p14="http://schemas.microsoft.com/office/powerpoint/2010/main" val="37967664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Peripheral</a:t>
            </a:r>
            <a:r>
              <a:rPr lang="hu-HU" dirty="0"/>
              <a:t> </a:t>
            </a:r>
            <a:r>
              <a:rPr lang="hu-HU" dirty="0" err="1"/>
              <a:t>peak</a:t>
            </a:r>
            <a:r>
              <a:rPr lang="hu-HU" dirty="0"/>
              <a:t> ring </a:t>
            </a:r>
            <a:r>
              <a:rPr lang="hu-HU" dirty="0" err="1"/>
              <a:t>crater</a:t>
            </a:r>
            <a:endParaRPr lang="hu-HU" dirty="0"/>
          </a:p>
        </p:txBody>
      </p:sp>
      <p:pic>
        <p:nvPicPr>
          <p:cNvPr id="3" name="Kép helye 2">
            <a:extLst>
              <a:ext uri="{FF2B5EF4-FFF2-40B4-BE49-F238E27FC236}">
                <a16:creationId xmlns:a16="http://schemas.microsoft.com/office/drawing/2014/main" id="{1239C8E4-C343-4D62-A3AD-4F647F4863EE}"/>
              </a:ext>
            </a:extLst>
          </p:cNvPr>
          <p:cNvPicPr>
            <a:picLocks noGrp="1" noChangeAspect="1"/>
          </p:cNvPicPr>
          <p:nvPr>
            <p:ph type="pic" idx="1"/>
          </p:nvPr>
        </p:nvPicPr>
        <p:blipFill>
          <a:blip r:embed="rId2"/>
          <a:srcRect t="24227" b="24227"/>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30577914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Slope</a:t>
            </a:r>
            <a:r>
              <a:rPr lang="hu-HU" dirty="0"/>
              <a:t> </a:t>
            </a:r>
            <a:r>
              <a:rPr lang="hu-HU" dirty="0" err="1"/>
              <a:t>streak</a:t>
            </a:r>
            <a:endParaRPr lang="hu-HU" dirty="0"/>
          </a:p>
        </p:txBody>
      </p:sp>
      <p:pic>
        <p:nvPicPr>
          <p:cNvPr id="3" name="Kép helye 2">
            <a:extLst>
              <a:ext uri="{FF2B5EF4-FFF2-40B4-BE49-F238E27FC236}">
                <a16:creationId xmlns:a16="http://schemas.microsoft.com/office/drawing/2014/main" id="{A1733F4E-498D-4196-9DE1-75A090F02455}"/>
              </a:ext>
            </a:extLst>
          </p:cNvPr>
          <p:cNvPicPr>
            <a:picLocks noGrp="1" noChangeAspect="1"/>
          </p:cNvPicPr>
          <p:nvPr>
            <p:ph type="pic" idx="1"/>
          </p:nvPr>
        </p:nvPicPr>
        <p:blipFill>
          <a:blip r:embed="rId2"/>
          <a:srcRect l="9372" r="9372"/>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3567194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triangular</a:t>
            </a:r>
            <a:r>
              <a:rPr lang="hu-HU" dirty="0"/>
              <a:t> </a:t>
            </a:r>
            <a:r>
              <a:rPr lang="hu-HU" dirty="0" err="1"/>
              <a:t>scar</a:t>
            </a:r>
            <a:endParaRPr lang="hu-HU" dirty="0"/>
          </a:p>
        </p:txBody>
      </p:sp>
      <p:pic>
        <p:nvPicPr>
          <p:cNvPr id="3" name="Kép helye 2">
            <a:extLst>
              <a:ext uri="{FF2B5EF4-FFF2-40B4-BE49-F238E27FC236}">
                <a16:creationId xmlns:a16="http://schemas.microsoft.com/office/drawing/2014/main" id="{952F5762-5504-456A-8962-B380E2E14AC2}"/>
              </a:ext>
            </a:extLst>
          </p:cNvPr>
          <p:cNvPicPr>
            <a:picLocks noGrp="1" noChangeAspect="1"/>
          </p:cNvPicPr>
          <p:nvPr>
            <p:ph type="pic" idx="1"/>
          </p:nvPr>
        </p:nvPicPr>
        <p:blipFill>
          <a:blip r:embed="rId2"/>
          <a:srcRect l="40" r="40"/>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3052239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crater</a:t>
            </a:r>
            <a:r>
              <a:rPr lang="hu-HU" dirty="0"/>
              <a:t> </a:t>
            </a:r>
            <a:r>
              <a:rPr lang="hu-HU" dirty="0" err="1"/>
              <a:t>wall</a:t>
            </a:r>
            <a:r>
              <a:rPr lang="hu-HU" dirty="0"/>
              <a:t> flow</a:t>
            </a:r>
          </a:p>
        </p:txBody>
      </p:sp>
      <p:pic>
        <p:nvPicPr>
          <p:cNvPr id="3" name="Kép helye 2">
            <a:extLst>
              <a:ext uri="{FF2B5EF4-FFF2-40B4-BE49-F238E27FC236}">
                <a16:creationId xmlns:a16="http://schemas.microsoft.com/office/drawing/2014/main" id="{AAEE53E0-CFAA-49F4-BB09-E4A4361543FA}"/>
              </a:ext>
            </a:extLst>
          </p:cNvPr>
          <p:cNvPicPr>
            <a:picLocks noGrp="1" noChangeAspect="1"/>
          </p:cNvPicPr>
          <p:nvPr>
            <p:ph type="pic" idx="1"/>
          </p:nvPr>
        </p:nvPicPr>
        <p:blipFill rotWithShape="1">
          <a:blip r:embed="rId2"/>
          <a:srcRect t="-100" b="11896"/>
          <a:stretch/>
        </p:blipFill>
        <p:spPr>
          <a:xfrm>
            <a:off x="7554351" y="192230"/>
            <a:ext cx="4467786" cy="6430885"/>
          </a:xfrm>
          <a:ln>
            <a:solidFill>
              <a:schemeClr val="bg1"/>
            </a:solidFill>
          </a:ln>
        </p:spPr>
      </p:pic>
      <p:pic>
        <p:nvPicPr>
          <p:cNvPr id="5" name="Kép 4">
            <a:extLst>
              <a:ext uri="{FF2B5EF4-FFF2-40B4-BE49-F238E27FC236}">
                <a16:creationId xmlns:a16="http://schemas.microsoft.com/office/drawing/2014/main" id="{F24EC06E-4675-426C-92E7-85556F222F7B}"/>
              </a:ext>
            </a:extLst>
          </p:cNvPr>
          <p:cNvPicPr>
            <a:picLocks noChangeAspect="1"/>
          </p:cNvPicPr>
          <p:nvPr/>
        </p:nvPicPr>
        <p:blipFill>
          <a:blip r:embed="rId3"/>
          <a:stretch>
            <a:fillRect/>
          </a:stretch>
        </p:blipFill>
        <p:spPr>
          <a:xfrm>
            <a:off x="391648" y="192229"/>
            <a:ext cx="6882679" cy="4848121"/>
          </a:xfrm>
          <a:prstGeom prst="rect">
            <a:avLst/>
          </a:prstGeom>
        </p:spPr>
      </p:pic>
    </p:spTree>
    <p:extLst>
      <p:ext uri="{BB962C8B-B14F-4D97-AF65-F5344CB8AC3E}">
        <p14:creationId xmlns:p14="http://schemas.microsoft.com/office/powerpoint/2010/main" val="33944949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Recurring</a:t>
            </a:r>
            <a:r>
              <a:rPr lang="hu-HU" dirty="0"/>
              <a:t> </a:t>
            </a:r>
            <a:r>
              <a:rPr lang="hu-HU" dirty="0" err="1"/>
              <a:t>slope</a:t>
            </a:r>
            <a:r>
              <a:rPr lang="hu-HU" dirty="0"/>
              <a:t> </a:t>
            </a:r>
            <a:r>
              <a:rPr lang="hu-HU" dirty="0" err="1"/>
              <a:t>lineae</a:t>
            </a:r>
            <a:r>
              <a:rPr lang="hu-HU" dirty="0"/>
              <a:t> </a:t>
            </a:r>
          </a:p>
        </p:txBody>
      </p:sp>
      <p:pic>
        <p:nvPicPr>
          <p:cNvPr id="3" name="Kép helye 2">
            <a:extLst>
              <a:ext uri="{FF2B5EF4-FFF2-40B4-BE49-F238E27FC236}">
                <a16:creationId xmlns:a16="http://schemas.microsoft.com/office/drawing/2014/main" id="{41B42D05-3803-4A9F-B171-5431181974BB}"/>
              </a:ext>
            </a:extLst>
          </p:cNvPr>
          <p:cNvPicPr>
            <a:picLocks noGrp="1" noChangeAspect="1"/>
          </p:cNvPicPr>
          <p:nvPr>
            <p:ph type="pic" idx="1"/>
          </p:nvPr>
        </p:nvPicPr>
        <p:blipFill>
          <a:blip r:embed="rId2"/>
          <a:srcRect l="7214" r="7214"/>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7505480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solifluction</a:t>
            </a:r>
            <a:r>
              <a:rPr lang="hu-HU" dirty="0"/>
              <a:t> </a:t>
            </a:r>
            <a:r>
              <a:rPr lang="hu-HU" dirty="0" err="1"/>
              <a:t>lobes</a:t>
            </a:r>
            <a:endParaRPr lang="hu-HU" dirty="0"/>
          </a:p>
        </p:txBody>
      </p:sp>
      <p:pic>
        <p:nvPicPr>
          <p:cNvPr id="3" name="Kép helye 2">
            <a:extLst>
              <a:ext uri="{FF2B5EF4-FFF2-40B4-BE49-F238E27FC236}">
                <a16:creationId xmlns:a16="http://schemas.microsoft.com/office/drawing/2014/main" id="{C771EBDC-C7E5-455C-B185-EFD7E4802E0A}"/>
              </a:ext>
            </a:extLst>
          </p:cNvPr>
          <p:cNvPicPr>
            <a:picLocks noGrp="1" noChangeAspect="1"/>
          </p:cNvPicPr>
          <p:nvPr>
            <p:ph type="pic" idx="1"/>
          </p:nvPr>
        </p:nvPicPr>
        <p:blipFill>
          <a:blip r:embed="rId2"/>
          <a:srcRect l="7404" r="7404"/>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2566332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D1C95B3-907A-4310-87B6-2FB114993716}"/>
              </a:ext>
            </a:extLst>
          </p:cNvPr>
          <p:cNvSpPr>
            <a:spLocks noGrp="1"/>
          </p:cNvSpPr>
          <p:nvPr>
            <p:ph type="title"/>
          </p:nvPr>
        </p:nvSpPr>
        <p:spPr/>
        <p:txBody>
          <a:bodyPr/>
          <a:lstStyle/>
          <a:p>
            <a:endParaRPr lang="hu-HU"/>
          </a:p>
        </p:txBody>
      </p:sp>
      <p:pic>
        <p:nvPicPr>
          <p:cNvPr id="6" name="Kép helye 5">
            <a:extLst>
              <a:ext uri="{FF2B5EF4-FFF2-40B4-BE49-F238E27FC236}">
                <a16:creationId xmlns:a16="http://schemas.microsoft.com/office/drawing/2014/main" id="{63E45E9D-34CF-4AB8-AF84-7905C73AC0CB}"/>
              </a:ext>
            </a:extLst>
          </p:cNvPr>
          <p:cNvPicPr>
            <a:picLocks noGrp="1" noChangeAspect="1"/>
          </p:cNvPicPr>
          <p:nvPr>
            <p:ph type="pic" idx="1"/>
          </p:nvPr>
        </p:nvPicPr>
        <p:blipFill>
          <a:blip r:embed="rId2"/>
          <a:srcRect t="25258" b="25258"/>
          <a:stretch>
            <a:fillRect/>
          </a:stretch>
        </p:blipFill>
        <p:spPr>
          <a:xfrm>
            <a:off x="619163" y="264023"/>
            <a:ext cx="10935819" cy="4207615"/>
          </a:xfrm>
        </p:spPr>
      </p:pic>
      <p:sp>
        <p:nvSpPr>
          <p:cNvPr id="4" name="Szöveg helye 3">
            <a:extLst>
              <a:ext uri="{FF2B5EF4-FFF2-40B4-BE49-F238E27FC236}">
                <a16:creationId xmlns:a16="http://schemas.microsoft.com/office/drawing/2014/main" id="{B2B46005-1693-49ED-B478-66B1344A3E65}"/>
              </a:ext>
            </a:extLst>
          </p:cNvPr>
          <p:cNvSpPr>
            <a:spLocks noGrp="1"/>
          </p:cNvSpPr>
          <p:nvPr>
            <p:ph type="body" sz="half" idx="2"/>
          </p:nvPr>
        </p:nvSpPr>
        <p:spPr/>
        <p:txBody>
          <a:bodyPr/>
          <a:lstStyle/>
          <a:p>
            <a:endParaRPr lang="hu-HU"/>
          </a:p>
        </p:txBody>
      </p:sp>
      <p:sp>
        <p:nvSpPr>
          <p:cNvPr id="7" name="Szöveg helye 3">
            <a:extLst>
              <a:ext uri="{FF2B5EF4-FFF2-40B4-BE49-F238E27FC236}">
                <a16:creationId xmlns:a16="http://schemas.microsoft.com/office/drawing/2014/main" id="{75CCC402-CD88-47C7-9B61-3E0F0C14D693}"/>
              </a:ext>
            </a:extLst>
          </p:cNvPr>
          <p:cNvSpPr txBox="1">
            <a:spLocks/>
          </p:cNvSpPr>
          <p:nvPr/>
        </p:nvSpPr>
        <p:spPr>
          <a:xfrm>
            <a:off x="134224" y="6172058"/>
            <a:ext cx="10913189" cy="493712"/>
          </a:xfrm>
          <a:prstGeom prst="rect">
            <a:avLst/>
          </a:prstGeom>
        </p:spPr>
        <p:txBody>
          <a:bodyPr vert="horz" lIns="91440" tIns="45720" rIns="91440" bIns="45720" rtlCol="0" anchor="ctr">
            <a:normAutofit/>
          </a:bodyPr>
          <a:lstStyle>
            <a:lvl1pPr marL="0" indent="0" algn="l" defTabSz="457200" rtl="0" eaLnBrk="1" latinLnBrk="0" hangingPunct="1">
              <a:spcBef>
                <a:spcPct val="20000"/>
              </a:spcBef>
              <a:spcAft>
                <a:spcPts val="600"/>
              </a:spcAft>
              <a:buClr>
                <a:schemeClr val="tx1"/>
              </a:buClr>
              <a:buSzPct val="100000"/>
              <a:buFont typeface="Arial"/>
              <a:buNone/>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100000"/>
              <a:buFont typeface="Arial"/>
              <a:buNone/>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100000"/>
              <a:buFont typeface="Arial"/>
              <a:buNone/>
              <a:defRPr sz="1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hu-HU" dirty="0" err="1"/>
              <a:t>Mass</a:t>
            </a:r>
            <a:r>
              <a:rPr lang="hu-HU" dirty="0"/>
              <a:t> </a:t>
            </a:r>
            <a:r>
              <a:rPr lang="hu-HU" dirty="0" err="1"/>
              <a:t>movements</a:t>
            </a:r>
            <a:r>
              <a:rPr lang="hu-HU" dirty="0"/>
              <a:t> &gt; </a:t>
            </a:r>
            <a:r>
              <a:rPr lang="en-US" dirty="0"/>
              <a:t>Spur-and-gully</a:t>
            </a:r>
            <a:endParaRPr lang="hu-HU" dirty="0"/>
          </a:p>
        </p:txBody>
      </p:sp>
    </p:spTree>
    <p:extLst>
      <p:ext uri="{BB962C8B-B14F-4D97-AF65-F5344CB8AC3E}">
        <p14:creationId xmlns:p14="http://schemas.microsoft.com/office/powerpoint/2010/main" val="29537731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striped</a:t>
            </a:r>
            <a:r>
              <a:rPr lang="hu-HU" dirty="0"/>
              <a:t> terrain</a:t>
            </a:r>
          </a:p>
        </p:txBody>
      </p:sp>
      <p:pic>
        <p:nvPicPr>
          <p:cNvPr id="3" name="Kép helye 2">
            <a:extLst>
              <a:ext uri="{FF2B5EF4-FFF2-40B4-BE49-F238E27FC236}">
                <a16:creationId xmlns:a16="http://schemas.microsoft.com/office/drawing/2014/main" id="{977FB83D-AB65-488C-9FF6-DA6507FD35AC}"/>
              </a:ext>
            </a:extLst>
          </p:cNvPr>
          <p:cNvPicPr>
            <a:picLocks noGrp="1" noChangeAspect="1"/>
          </p:cNvPicPr>
          <p:nvPr>
            <p:ph type="pic" idx="1"/>
          </p:nvPr>
        </p:nvPicPr>
        <p:blipFill>
          <a:blip r:embed="rId2"/>
          <a:srcRect l="14768" r="14768"/>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29915850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Flank</a:t>
            </a:r>
            <a:r>
              <a:rPr lang="hu-HU" dirty="0"/>
              <a:t> </a:t>
            </a:r>
            <a:r>
              <a:rPr lang="hu-HU" dirty="0" err="1"/>
              <a:t>terrace</a:t>
            </a:r>
            <a:endParaRPr lang="hu-HU" dirty="0"/>
          </a:p>
        </p:txBody>
      </p:sp>
      <p:pic>
        <p:nvPicPr>
          <p:cNvPr id="3" name="Kép helye 2">
            <a:extLst>
              <a:ext uri="{FF2B5EF4-FFF2-40B4-BE49-F238E27FC236}">
                <a16:creationId xmlns:a16="http://schemas.microsoft.com/office/drawing/2014/main" id="{4AC357BF-3B40-4490-ABF8-807CA6CD063D}"/>
              </a:ext>
            </a:extLst>
          </p:cNvPr>
          <p:cNvPicPr>
            <a:picLocks noGrp="1" noChangeAspect="1"/>
          </p:cNvPicPr>
          <p:nvPr>
            <p:ph type="pic" idx="1"/>
          </p:nvPr>
        </p:nvPicPr>
        <p:blipFill>
          <a:blip r:embed="rId2"/>
          <a:srcRect t="24444" b="24444"/>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19288632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a:t>
            </a:r>
            <a:r>
              <a:rPr lang="hu-HU" dirty="0" err="1"/>
              <a:t>Lobate</a:t>
            </a:r>
            <a:r>
              <a:rPr lang="hu-HU" dirty="0"/>
              <a:t> </a:t>
            </a:r>
            <a:r>
              <a:rPr lang="hu-HU" dirty="0" err="1"/>
              <a:t>debris</a:t>
            </a:r>
            <a:r>
              <a:rPr lang="hu-HU" dirty="0"/>
              <a:t> </a:t>
            </a:r>
            <a:r>
              <a:rPr lang="hu-HU" dirty="0" err="1"/>
              <a:t>apron</a:t>
            </a:r>
            <a:endParaRPr lang="hu-HU" dirty="0"/>
          </a:p>
        </p:txBody>
      </p:sp>
      <p:pic>
        <p:nvPicPr>
          <p:cNvPr id="3" name="Kép helye 2">
            <a:extLst>
              <a:ext uri="{FF2B5EF4-FFF2-40B4-BE49-F238E27FC236}">
                <a16:creationId xmlns:a16="http://schemas.microsoft.com/office/drawing/2014/main" id="{D9E8CC3D-6DC8-4D07-81C2-7A5E19991E4D}"/>
              </a:ext>
            </a:extLst>
          </p:cNvPr>
          <p:cNvPicPr>
            <a:picLocks noGrp="1" noChangeAspect="1"/>
          </p:cNvPicPr>
          <p:nvPr>
            <p:ph type="pic" idx="1"/>
          </p:nvPr>
        </p:nvPicPr>
        <p:blipFill rotWithShape="1">
          <a:blip r:embed="rId2"/>
          <a:srcRect t="6446" b="43271"/>
          <a:stretch/>
        </p:blipFill>
        <p:spPr>
          <a:xfrm>
            <a:off x="3694994" y="192230"/>
            <a:ext cx="8242738" cy="6473540"/>
          </a:xfrm>
          <a:ln>
            <a:solidFill>
              <a:schemeClr val="bg1"/>
            </a:solidFill>
          </a:ln>
        </p:spPr>
      </p:pic>
    </p:spTree>
    <p:extLst>
      <p:ext uri="{BB962C8B-B14F-4D97-AF65-F5344CB8AC3E}">
        <p14:creationId xmlns:p14="http://schemas.microsoft.com/office/powerpoint/2010/main" val="41003832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1B7F429A-4D7A-4122-82F2-EBBB28DA434A}"/>
              </a:ext>
            </a:extLst>
          </p:cNvPr>
          <p:cNvSpPr>
            <a:spLocks noGrp="1"/>
          </p:cNvSpPr>
          <p:nvPr>
            <p:ph type="body" sz="half" idx="2"/>
          </p:nvPr>
        </p:nvSpPr>
        <p:spPr>
          <a:xfrm>
            <a:off x="134224" y="6172058"/>
            <a:ext cx="10913189" cy="493712"/>
          </a:xfrm>
        </p:spPr>
        <p:txBody>
          <a:bodyPr/>
          <a:lstStyle/>
          <a:p>
            <a:r>
              <a:rPr lang="hu-HU" dirty="0" err="1"/>
              <a:t>Mass</a:t>
            </a:r>
            <a:r>
              <a:rPr lang="hu-HU" dirty="0"/>
              <a:t> </a:t>
            </a:r>
            <a:r>
              <a:rPr lang="hu-HU" dirty="0" err="1"/>
              <a:t>movements</a:t>
            </a:r>
            <a:r>
              <a:rPr lang="hu-HU" dirty="0"/>
              <a:t> &gt; rock </a:t>
            </a:r>
            <a:r>
              <a:rPr lang="hu-HU" dirty="0" err="1"/>
              <a:t>bridge</a:t>
            </a:r>
            <a:endParaRPr lang="hu-HU" dirty="0"/>
          </a:p>
        </p:txBody>
      </p:sp>
      <p:pic>
        <p:nvPicPr>
          <p:cNvPr id="3" name="Kép helye 2">
            <a:extLst>
              <a:ext uri="{FF2B5EF4-FFF2-40B4-BE49-F238E27FC236}">
                <a16:creationId xmlns:a16="http://schemas.microsoft.com/office/drawing/2014/main" id="{01F21B7B-A50A-4DAF-9B2D-09784EF058E9}"/>
              </a:ext>
            </a:extLst>
          </p:cNvPr>
          <p:cNvPicPr>
            <a:picLocks noGrp="1" noChangeAspect="1"/>
          </p:cNvPicPr>
          <p:nvPr>
            <p:ph type="pic" idx="1"/>
          </p:nvPr>
        </p:nvPicPr>
        <p:blipFill>
          <a:blip r:embed="rId2"/>
          <a:srcRect t="4992" b="4992"/>
          <a:stretch>
            <a:fillRect/>
          </a:stretch>
        </p:blipFill>
        <p:spPr>
          <a:xfrm>
            <a:off x="209550" y="192088"/>
            <a:ext cx="11812588" cy="5815012"/>
          </a:xfrm>
          <a:ln>
            <a:solidFill>
              <a:schemeClr val="bg1"/>
            </a:solidFill>
          </a:ln>
        </p:spPr>
      </p:pic>
    </p:spTree>
    <p:extLst>
      <p:ext uri="{BB962C8B-B14F-4D97-AF65-F5344CB8AC3E}">
        <p14:creationId xmlns:p14="http://schemas.microsoft.com/office/powerpoint/2010/main" val="4326777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EFEF93C-CE7F-47C3-AFC8-0F072A7F4E87}"/>
              </a:ext>
            </a:extLst>
          </p:cNvPr>
          <p:cNvSpPr>
            <a:spLocks noGrp="1"/>
          </p:cNvSpPr>
          <p:nvPr>
            <p:ph type="title"/>
          </p:nvPr>
        </p:nvSpPr>
        <p:spPr>
          <a:xfrm>
            <a:off x="1139584" y="497947"/>
            <a:ext cx="9906000" cy="566738"/>
          </a:xfrm>
        </p:spPr>
        <p:txBody>
          <a:bodyPr/>
          <a:lstStyle/>
          <a:p>
            <a:r>
              <a:rPr lang="en-US" dirty="0"/>
              <a:t>Key concepts</a:t>
            </a:r>
            <a:endParaRPr lang="hu-HU" dirty="0"/>
          </a:p>
        </p:txBody>
      </p:sp>
      <p:sp>
        <p:nvSpPr>
          <p:cNvPr id="5" name="Szöveg helye 3">
            <a:extLst>
              <a:ext uri="{FF2B5EF4-FFF2-40B4-BE49-F238E27FC236}">
                <a16:creationId xmlns:a16="http://schemas.microsoft.com/office/drawing/2014/main" id="{DC64FFB6-FEBF-4932-819F-54C9DBC3C98D}"/>
              </a:ext>
            </a:extLst>
          </p:cNvPr>
          <p:cNvSpPr txBox="1">
            <a:spLocks/>
          </p:cNvSpPr>
          <p:nvPr/>
        </p:nvSpPr>
        <p:spPr>
          <a:xfrm>
            <a:off x="1139584" y="1308551"/>
            <a:ext cx="9906000" cy="5051502"/>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100000"/>
              <a:buFont typeface="Arial"/>
              <a:buNone/>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100000"/>
              <a:buFont typeface="Arial"/>
              <a:buNone/>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100000"/>
              <a:buFont typeface="Arial"/>
              <a:buNone/>
              <a:defRPr sz="1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285750" indent="-285750">
              <a:buFont typeface="Arial" panose="020B0604020202020204" pitchFamily="34" charset="0"/>
              <a:buChar char="•"/>
            </a:pPr>
            <a:r>
              <a:rPr lang="hu-HU" sz="1800" cap="none" dirty="0">
                <a:effectLst/>
              </a:rPr>
              <a:t>A b</a:t>
            </a:r>
            <a:r>
              <a:rPr lang="en-US" sz="1800" cap="none" dirty="0">
                <a:effectLst/>
              </a:rPr>
              <a:t>road class of features formed by the movement of rock or debris (on Earth, soil) downslope controlled by gravity. </a:t>
            </a:r>
            <a:endParaRPr lang="hu-HU" sz="1800" cap="none" dirty="0">
              <a:effectLst/>
            </a:endParaRPr>
          </a:p>
          <a:p>
            <a:pPr marL="285750" indent="-285750">
              <a:buFont typeface="Arial" panose="020B0604020202020204" pitchFamily="34" charset="0"/>
              <a:buChar char="•"/>
            </a:pPr>
            <a:r>
              <a:rPr lang="en-US" sz="1800" cap="none" dirty="0">
                <a:effectLst/>
              </a:rPr>
              <a:t>Transport of rock or debris by a transporting medium (fluid; wind, water, ice) is not included but flows with high fluid content where the pore-fluid mediates (but does not completely dominate) grain-to-grain interactions are included in this category. </a:t>
            </a:r>
            <a:endParaRPr lang="hu-HU" sz="1800" cap="none" dirty="0">
              <a:effectLst/>
            </a:endParaRPr>
          </a:p>
          <a:p>
            <a:pPr marL="285750" indent="-285750">
              <a:buFont typeface="Arial" panose="020B0604020202020204" pitchFamily="34" charset="0"/>
              <a:buChar char="•"/>
            </a:pPr>
            <a:r>
              <a:rPr lang="hu-HU" sz="1800" cap="none" dirty="0" err="1">
                <a:effectLst/>
              </a:rPr>
              <a:t>Dry</a:t>
            </a:r>
            <a:r>
              <a:rPr lang="hu-HU" sz="1800" cap="none" dirty="0">
                <a:effectLst/>
              </a:rPr>
              <a:t> </a:t>
            </a:r>
            <a:r>
              <a:rPr lang="hu-HU" sz="1800" cap="none" dirty="0" err="1">
                <a:effectLst/>
              </a:rPr>
              <a:t>sand</a:t>
            </a:r>
            <a:r>
              <a:rPr lang="hu-HU" sz="1800" cap="none" dirty="0">
                <a:effectLst/>
              </a:rPr>
              <a:t> </a:t>
            </a:r>
            <a:r>
              <a:rPr lang="hu-HU" sz="1800" cap="none" dirty="0" err="1">
                <a:effectLst/>
              </a:rPr>
              <a:t>may</a:t>
            </a:r>
            <a:r>
              <a:rPr lang="hu-HU" sz="1800" cap="none" dirty="0">
                <a:effectLst/>
              </a:rPr>
              <a:t> flow like </a:t>
            </a:r>
            <a:r>
              <a:rPr lang="hu-HU" sz="1800" cap="none" dirty="0" err="1">
                <a:effectLst/>
              </a:rPr>
              <a:t>liquid</a:t>
            </a:r>
            <a:endParaRPr lang="hu-HU" sz="1800" cap="none" dirty="0"/>
          </a:p>
        </p:txBody>
      </p:sp>
    </p:spTree>
    <p:extLst>
      <p:ext uri="{BB962C8B-B14F-4D97-AF65-F5344CB8AC3E}">
        <p14:creationId xmlns:p14="http://schemas.microsoft.com/office/powerpoint/2010/main" val="42793274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zita">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TM03457485[[fn=Szita]]</Template>
  <TotalTime>99</TotalTime>
  <Words>639</Words>
  <Application>Microsoft Office PowerPoint</Application>
  <PresentationFormat>Szélesvásznú</PresentationFormat>
  <Paragraphs>88</Paragraphs>
  <Slides>66</Slides>
  <Notes>0</Notes>
  <HiddenSlides>0</HiddenSlides>
  <MMClips>0</MMClips>
  <ScaleCrop>false</ScaleCrop>
  <HeadingPairs>
    <vt:vector size="6" baseType="variant">
      <vt:variant>
        <vt:lpstr>Használt betűtípusok</vt:lpstr>
      </vt:variant>
      <vt:variant>
        <vt:i4>2</vt:i4>
      </vt:variant>
      <vt:variant>
        <vt:lpstr>Téma</vt:lpstr>
      </vt:variant>
      <vt:variant>
        <vt:i4>1</vt:i4>
      </vt:variant>
      <vt:variant>
        <vt:lpstr>Diacímek</vt:lpstr>
      </vt:variant>
      <vt:variant>
        <vt:i4>66</vt:i4>
      </vt:variant>
    </vt:vector>
  </HeadingPairs>
  <TitlesOfParts>
    <vt:vector size="69" baseType="lpstr">
      <vt:lpstr>Arial</vt:lpstr>
      <vt:lpstr>Century Gothic</vt:lpstr>
      <vt:lpstr>Szita</vt:lpstr>
      <vt:lpstr>Planetary landforms  A visual introduction to planetary geomorphology EROSION, WHEATHERINg, PATTERNED GROUND,  MASS WASTING</vt:lpstr>
      <vt:lpstr>EROSIONAL FORMS</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Key concepts</vt:lpstr>
      <vt:lpstr>WEATHERING FEATURES</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Key concepts</vt:lpstr>
      <vt:lpstr>Patterned ground</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Key concepts</vt:lpstr>
      <vt:lpstr>MASS MOVEMENT FORMS</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Key concepts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Planetary landforms  A visual introduction to planetary geomorphology EROSION, WHEATHERINg, PATTERNED GROUND,  MASS WASTING</dc:title>
  <dc:creator>HH</dc:creator>
  <cp:lastModifiedBy>Ed</cp:lastModifiedBy>
  <cp:revision>14</cp:revision>
  <dcterms:created xsi:type="dcterms:W3CDTF">2019-10-24T19:57:20Z</dcterms:created>
  <dcterms:modified xsi:type="dcterms:W3CDTF">2021-12-08T10:56:46Z</dcterms:modified>
</cp:coreProperties>
</file>