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667" r:id="rId2"/>
    <p:sldId id="611" r:id="rId3"/>
    <p:sldId id="326" r:id="rId4"/>
    <p:sldId id="327" r:id="rId5"/>
    <p:sldId id="328" r:id="rId6"/>
    <p:sldId id="600" r:id="rId7"/>
    <p:sldId id="329" r:id="rId8"/>
    <p:sldId id="330" r:id="rId9"/>
    <p:sldId id="332" r:id="rId10"/>
    <p:sldId id="333" r:id="rId11"/>
    <p:sldId id="334" r:id="rId12"/>
    <p:sldId id="337" r:id="rId13"/>
    <p:sldId id="358" r:id="rId14"/>
    <p:sldId id="359" r:id="rId15"/>
    <p:sldId id="357" r:id="rId16"/>
    <p:sldId id="435" r:id="rId17"/>
    <p:sldId id="436" r:id="rId18"/>
    <p:sldId id="437" r:id="rId19"/>
    <p:sldId id="606" r:id="rId20"/>
    <p:sldId id="607" r:id="rId21"/>
    <p:sldId id="381" r:id="rId22"/>
    <p:sldId id="382" r:id="rId23"/>
    <p:sldId id="656" r:id="rId24"/>
    <p:sldId id="613" r:id="rId25"/>
    <p:sldId id="352" r:id="rId26"/>
    <p:sldId id="354" r:id="rId27"/>
    <p:sldId id="355" r:id="rId28"/>
    <p:sldId id="642" r:id="rId29"/>
    <p:sldId id="434" r:id="rId30"/>
    <p:sldId id="439" r:id="rId31"/>
    <p:sldId id="356" r:id="rId32"/>
    <p:sldId id="348" r:id="rId33"/>
    <p:sldId id="349" r:id="rId34"/>
    <p:sldId id="350" r:id="rId35"/>
    <p:sldId id="353" r:id="rId36"/>
    <p:sldId id="331" r:id="rId37"/>
    <p:sldId id="372" r:id="rId38"/>
    <p:sldId id="373" r:id="rId39"/>
    <p:sldId id="374" r:id="rId40"/>
    <p:sldId id="375" r:id="rId41"/>
    <p:sldId id="335" r:id="rId42"/>
    <p:sldId id="336" r:id="rId43"/>
    <p:sldId id="376" r:id="rId44"/>
    <p:sldId id="377" r:id="rId45"/>
    <p:sldId id="378" r:id="rId46"/>
    <p:sldId id="379" r:id="rId47"/>
    <p:sldId id="351" r:id="rId48"/>
    <p:sldId id="380" r:id="rId49"/>
    <p:sldId id="371" r:id="rId50"/>
    <p:sldId id="604" r:id="rId51"/>
    <p:sldId id="383" r:id="rId52"/>
    <p:sldId id="657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68" autoAdjust="0"/>
    <p:restoredTop sz="94660"/>
  </p:normalViewPr>
  <p:slideViewPr>
    <p:cSldViewPr snapToGrid="0">
      <p:cViewPr varScale="1">
        <p:scale>
          <a:sx n="90" d="100"/>
          <a:sy n="90" d="100"/>
        </p:scale>
        <p:origin x="5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522047"/>
          </a:xfrm>
        </p:spPr>
        <p:txBody>
          <a:bodyPr>
            <a:normAutofit/>
          </a:bodyPr>
          <a:lstStyle/>
          <a:p>
            <a:r>
              <a:rPr lang="hu-HU" sz="6600" b="1" dirty="0" err="1"/>
              <a:t>Planetary</a:t>
            </a:r>
            <a:r>
              <a:rPr lang="hu-HU" sz="6600" b="1" dirty="0"/>
              <a:t> </a:t>
            </a:r>
            <a:r>
              <a:rPr lang="hu-HU" sz="6600" b="1" dirty="0" err="1"/>
              <a:t>landforms</a:t>
            </a:r>
            <a:br>
              <a:rPr lang="hu-HU" dirty="0"/>
            </a:br>
            <a:br>
              <a:rPr lang="hu-HU" dirty="0"/>
            </a:br>
            <a:r>
              <a:rPr lang="hu-HU" sz="3200" i="1" dirty="0"/>
              <a:t>A </a:t>
            </a:r>
            <a:r>
              <a:rPr lang="hu-HU" sz="3200" i="1" dirty="0" err="1"/>
              <a:t>visual</a:t>
            </a:r>
            <a:r>
              <a:rPr lang="hu-HU" sz="3200" i="1" dirty="0"/>
              <a:t> </a:t>
            </a:r>
            <a:r>
              <a:rPr lang="hu-HU" sz="3200" i="1" dirty="0" err="1"/>
              <a:t>introduction</a:t>
            </a:r>
            <a:r>
              <a:rPr lang="en-US" sz="3200" i="1" dirty="0"/>
              <a:t> to</a:t>
            </a:r>
            <a:br>
              <a:rPr lang="en-US" sz="3200" i="1" dirty="0"/>
            </a:br>
            <a:r>
              <a:rPr lang="en-US" sz="3200" i="1" dirty="0"/>
              <a:t>planetary geomorphology</a:t>
            </a:r>
            <a:br>
              <a:rPr lang="hu-HU" sz="3200" i="1" dirty="0"/>
            </a:br>
            <a:r>
              <a:rPr lang="hu-HU" sz="3200" b="1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ICE</a:t>
            </a:r>
            <a:r>
              <a:rPr lang="hu-HU" sz="32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 AND </a:t>
            </a:r>
            <a:r>
              <a:rPr lang="hu-HU" sz="3200" b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SNOW</a:t>
            </a:r>
            <a:endParaRPr lang="hu-HU" sz="3200" b="1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</a:effectLst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DCEFF37-F020-4428-A52E-046D26E94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186" y="4884234"/>
            <a:ext cx="8676222" cy="1338146"/>
          </a:xfrm>
        </p:spPr>
        <p:txBody>
          <a:bodyPr>
            <a:normAutofit/>
          </a:bodyPr>
          <a:lstStyle/>
          <a:p>
            <a:endParaRPr lang="en-US" sz="1800" dirty="0"/>
          </a:p>
          <a:p>
            <a:r>
              <a:rPr lang="hu-HU" sz="1800" dirty="0"/>
              <a:t>HENRIK HARGITAI   </a:t>
            </a:r>
            <a:endParaRPr lang="en-US" sz="1800" dirty="0"/>
          </a:p>
          <a:p>
            <a:r>
              <a:rPr lang="hu-HU" sz="1400" dirty="0"/>
              <a:t>2019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2D76585-4795-4236-BED1-95595F87AFC5}"/>
              </a:ext>
            </a:extLst>
          </p:cNvPr>
          <p:cNvSpPr txBox="1"/>
          <p:nvPr/>
        </p:nvSpPr>
        <p:spPr>
          <a:xfrm>
            <a:off x="234176" y="6222380"/>
            <a:ext cx="5861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/>
              <a:t>Definitions</a:t>
            </a:r>
            <a:r>
              <a:rPr lang="hu-HU" sz="1600" dirty="0"/>
              <a:t> in </a:t>
            </a:r>
            <a:r>
              <a:rPr lang="hu-HU" sz="1600" dirty="0" err="1"/>
              <a:t>the</a:t>
            </a:r>
            <a:r>
              <a:rPr lang="hu-HU" sz="1600" dirty="0"/>
              <a:t> </a:t>
            </a:r>
            <a:r>
              <a:rPr lang="hu-HU" sz="1600" dirty="0" err="1"/>
              <a:t>Notes</a:t>
            </a:r>
            <a:r>
              <a:rPr lang="hu-HU" sz="1600" dirty="0"/>
              <a:t> </a:t>
            </a:r>
            <a:r>
              <a:rPr lang="hu-HU" sz="1600" dirty="0" err="1"/>
              <a:t>section</a:t>
            </a:r>
            <a:endParaRPr lang="hu-HU" sz="16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C46F634-6C8C-4D55-AD15-591C92BC36C9}"/>
              </a:ext>
            </a:extLst>
          </p:cNvPr>
          <p:cNvSpPr txBox="1"/>
          <p:nvPr/>
        </p:nvSpPr>
        <p:spPr>
          <a:xfrm>
            <a:off x="7081024" y="5765180"/>
            <a:ext cx="4728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 err="1"/>
              <a:t>csplanetolg17em</a:t>
            </a:r>
            <a:endParaRPr lang="en-US" dirty="0"/>
          </a:p>
          <a:p>
            <a:pPr algn="r"/>
            <a:r>
              <a:rPr lang="hu-HU" dirty="0"/>
              <a:t>FÖL/1/</a:t>
            </a:r>
            <a:r>
              <a:rPr lang="hu-HU" dirty="0" err="1"/>
              <a:t>075E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56910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053593"/>
          </a:xfrm>
        </p:spPr>
        <p:txBody>
          <a:bodyPr>
            <a:normAutofit/>
          </a:bodyPr>
          <a:lstStyle/>
          <a:p>
            <a:r>
              <a:rPr lang="en-US" sz="6600" b="1" dirty="0"/>
              <a:t>Glacial forms</a:t>
            </a:r>
            <a:endParaRPr lang="hu-HU" sz="3200" i="1" dirty="0"/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82BFB775-A3D8-4291-9145-56FE2298E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8164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Glacial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Glacier</a:t>
            </a:r>
            <a:r>
              <a:rPr lang="hu-HU" dirty="0"/>
              <a:t> like </a:t>
            </a:r>
            <a:r>
              <a:rPr lang="hu-HU" dirty="0" err="1"/>
              <a:t>form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147B4CE8-8FFE-482A-B98E-8DD163CF090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50976" t="56290" b="71"/>
          <a:stretch/>
        </p:blipFill>
        <p:spPr>
          <a:xfrm>
            <a:off x="304935" y="192230"/>
            <a:ext cx="5791065" cy="5339256"/>
          </a:xfrm>
          <a:ln>
            <a:solidFill>
              <a:schemeClr val="bg1"/>
            </a:solidFill>
          </a:ln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40D20DFA-BE0B-46CE-B81C-0BEA63F3F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080" y="192230"/>
            <a:ext cx="5718491" cy="2976749"/>
          </a:xfrm>
          <a:prstGeom prst="rect">
            <a:avLst/>
          </a:prstGeom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16158BCF-AEC8-45DA-9E38-C4AD23FEF8BD}"/>
              </a:ext>
            </a:extLst>
          </p:cNvPr>
          <p:cNvSpPr/>
          <p:nvPr/>
        </p:nvSpPr>
        <p:spPr>
          <a:xfrm>
            <a:off x="10063810" y="3168979"/>
            <a:ext cx="1967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Souness</a:t>
            </a:r>
            <a:r>
              <a:rPr lang="en-US" dirty="0">
                <a:latin typeface="Times New Roman" panose="02020603050405020304" pitchFamily="18" charset="0"/>
                <a:ea typeface="MS Mincho" panose="02020609040205080304" pitchFamily="49" charset="-128"/>
              </a:rPr>
              <a:t> et al. 2012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43082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Glacial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Piedmont</a:t>
            </a:r>
            <a:r>
              <a:rPr lang="hu-HU" dirty="0"/>
              <a:t> </a:t>
            </a:r>
            <a:r>
              <a:rPr lang="hu-HU" dirty="0" err="1"/>
              <a:t>glacier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1BBE3A5-A83B-4F01-8823-10E47ECF269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51564" b="6584"/>
          <a:stretch/>
        </p:blipFill>
        <p:spPr>
          <a:xfrm>
            <a:off x="189706" y="192230"/>
            <a:ext cx="11812588" cy="565152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19629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Glacial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en-US" dirty="0"/>
              <a:t>Viscous Flow Features / </a:t>
            </a:r>
            <a:r>
              <a:rPr lang="hu-HU" dirty="0"/>
              <a:t>Rock </a:t>
            </a:r>
            <a:r>
              <a:rPr lang="hu-HU" dirty="0" err="1"/>
              <a:t>glacier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0531B8D-B624-4649-B52A-31A6705FEC4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613" b="22613"/>
          <a:stretch>
            <a:fillRect/>
          </a:stretch>
        </p:blipFill>
        <p:spPr>
          <a:xfrm>
            <a:off x="189706" y="192230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14B89A5C-5970-4131-B356-3B19FCC6D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0887" y="478982"/>
            <a:ext cx="4907280" cy="2755392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434960EC-6433-4186-A2F7-FE38EE49CD85}"/>
              </a:ext>
            </a:extLst>
          </p:cNvPr>
          <p:cNvSpPr/>
          <p:nvPr/>
        </p:nvSpPr>
        <p:spPr>
          <a:xfrm>
            <a:off x="9224713" y="3214524"/>
            <a:ext cx="2313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Barsch</a:t>
            </a:r>
            <a:r>
              <a:rPr lang="en-US" dirty="0">
                <a:latin typeface="Times New Roman" panose="02020603050405020304" pitchFamily="18" charset="0"/>
                <a:ea typeface="MS Mincho" panose="02020609040205080304" pitchFamily="49" charset="-128"/>
              </a:rPr>
              <a:t> and King, 1988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38611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Other</a:t>
            </a:r>
            <a:r>
              <a:rPr lang="hu-HU" dirty="0"/>
              <a:t> &gt; “Fan </a:t>
            </a:r>
            <a:r>
              <a:rPr lang="hu-HU" dirty="0" err="1"/>
              <a:t>shaped</a:t>
            </a:r>
            <a:r>
              <a:rPr lang="hu-HU" dirty="0"/>
              <a:t> </a:t>
            </a:r>
            <a:r>
              <a:rPr lang="hu-HU" dirty="0" err="1"/>
              <a:t>deposit</a:t>
            </a:r>
            <a:r>
              <a:rPr lang="hu-HU" dirty="0"/>
              <a:t>” (</a:t>
            </a:r>
            <a:r>
              <a:rPr lang="hu-HU" dirty="0" err="1"/>
              <a:t>circum-Tharsis</a:t>
            </a:r>
            <a:r>
              <a:rPr lang="hu-HU" dirty="0"/>
              <a:t>)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8472E19A-3053-4D27-A0B2-6DB94F8E0B1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333" b="7333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D916F347-387F-40CF-8ECB-9C45A055A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766" y="436496"/>
            <a:ext cx="3657600" cy="313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86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5" y="6148552"/>
            <a:ext cx="2735100" cy="517218"/>
          </a:xfrm>
        </p:spPr>
        <p:txBody>
          <a:bodyPr>
            <a:normAutofit lnSpcReduction="10000"/>
          </a:bodyPr>
          <a:lstStyle/>
          <a:p>
            <a:r>
              <a:rPr lang="hu-HU" dirty="0" err="1"/>
              <a:t>Glacial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Lineated</a:t>
            </a:r>
            <a:r>
              <a:rPr lang="hu-HU" dirty="0"/>
              <a:t> </a:t>
            </a:r>
            <a:r>
              <a:rPr lang="hu-HU" dirty="0" err="1"/>
              <a:t>valley</a:t>
            </a:r>
            <a:r>
              <a:rPr lang="hu-HU" dirty="0"/>
              <a:t> </a:t>
            </a:r>
            <a:r>
              <a:rPr lang="hu-HU" dirty="0" err="1"/>
              <a:t>fill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8C99B34-1D4A-4FC2-956A-E9E77C68CB8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9928" b="11921"/>
          <a:stretch/>
        </p:blipFill>
        <p:spPr>
          <a:xfrm>
            <a:off x="2993038" y="192230"/>
            <a:ext cx="8957224" cy="6387246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95885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Glacial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Concentric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fill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0C30260-3E62-4583-BF6F-FB4151559BD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372" b="1737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31068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Glacial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Arcuate</a:t>
            </a:r>
            <a:r>
              <a:rPr lang="hu-HU" dirty="0"/>
              <a:t> </a:t>
            </a:r>
            <a:r>
              <a:rPr lang="hu-HU" dirty="0" err="1"/>
              <a:t>ridge</a:t>
            </a:r>
            <a:r>
              <a:rPr lang="hu-HU" dirty="0"/>
              <a:t> </a:t>
            </a:r>
            <a:r>
              <a:rPr lang="hu-HU" dirty="0" err="1"/>
              <a:t>set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11DAB3DC-3711-49EC-A108-0563D07BB96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008" b="1800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0D8A339-EB26-4D4B-8969-41B4A68D1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3509" y="4467196"/>
            <a:ext cx="4157679" cy="219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43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Glacial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Fretted</a:t>
            </a:r>
            <a:r>
              <a:rPr lang="hu-HU" dirty="0"/>
              <a:t> </a:t>
            </a:r>
            <a:r>
              <a:rPr lang="hu-HU" dirty="0" err="1"/>
              <a:t>channel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E30099C-1C1C-452A-A6B2-BD466C10FFF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2952" b="1295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658F582-8F8B-462F-825E-18FF2A941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095" y="3993715"/>
            <a:ext cx="5133158" cy="267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80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Glacial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 </a:t>
            </a:r>
            <a:r>
              <a:rPr lang="hu-HU" dirty="0" err="1"/>
              <a:t>Fretted</a:t>
            </a:r>
            <a:r>
              <a:rPr lang="hu-HU" dirty="0"/>
              <a:t> terrain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55D991B-189E-4592-B598-DEB121CA497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5551" b="555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76264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Glacial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crevasse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17CFDF2-3553-409E-896A-D1497B6852E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673" r="12673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65287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&gt; </a:t>
            </a:r>
            <a:r>
              <a:rPr lang="hu-HU" dirty="0" err="1"/>
              <a:t>Trim</a:t>
            </a:r>
            <a:r>
              <a:rPr lang="hu-HU" dirty="0"/>
              <a:t> line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720626F9-EA69-41E0-AF4A-A49C7998CFB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200" b="120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9551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&gt; </a:t>
            </a:r>
            <a:r>
              <a:rPr lang="hu-HU" dirty="0" err="1"/>
              <a:t>Pingo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2933DE0-35C1-4D6D-8B2A-41F14332428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-274" r="802" b="-708"/>
          <a:stretch/>
        </p:blipFill>
        <p:spPr>
          <a:xfrm>
            <a:off x="220061" y="338958"/>
            <a:ext cx="4439259" cy="3236770"/>
          </a:xfrm>
          <a:ln>
            <a:solidFill>
              <a:schemeClr val="bg1"/>
            </a:solidFill>
          </a:ln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99C51623-8851-4DD9-952E-B8147EA2D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27" y="0"/>
            <a:ext cx="6927273" cy="68580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9065283C-702B-4263-B6F5-6E9972409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8682" y="3886058"/>
            <a:ext cx="2511760" cy="263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269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&gt;</a:t>
            </a:r>
            <a:r>
              <a:rPr lang="hu-HU" dirty="0" err="1"/>
              <a:t>Polar</a:t>
            </a:r>
            <a:r>
              <a:rPr lang="hu-HU" dirty="0"/>
              <a:t> </a:t>
            </a:r>
            <a:r>
              <a:rPr lang="hu-HU" dirty="0" err="1"/>
              <a:t>spiral</a:t>
            </a:r>
            <a:r>
              <a:rPr lang="hu-HU" dirty="0"/>
              <a:t> </a:t>
            </a:r>
            <a:r>
              <a:rPr lang="hu-HU" dirty="0" err="1"/>
              <a:t>trough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8CBAD6B-35FE-4099-B5D2-22E11A1DBF2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1657" r="1165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45956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related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Chaos, </a:t>
            </a:r>
            <a:r>
              <a:rPr lang="hu-HU" dirty="0" err="1"/>
              <a:t>Europa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5E3E48E-C161-426F-BA16-586B89D1302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754" r="575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77858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related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Lenticula, </a:t>
            </a:r>
            <a:r>
              <a:rPr lang="hu-HU" dirty="0" err="1"/>
              <a:t>Europa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4F6F6C3-F7E7-426B-9B7E-04DE8D9665B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7210" b="2721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5632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related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Mottled</a:t>
            </a:r>
            <a:r>
              <a:rPr lang="hu-HU" dirty="0"/>
              <a:t> terrain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DD19AF3-96C7-4EE6-BFD0-6D087B45569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897" r="289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81172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Cellular plains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8718A6A-9443-4D89-9F5C-48B272035E0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306" b="7306"/>
          <a:stretch>
            <a:fillRect/>
          </a:stretch>
        </p:blipFill>
        <p:spPr>
          <a:xfrm>
            <a:off x="307975" y="192088"/>
            <a:ext cx="11599863" cy="59801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69722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Chaotic terrain Pluto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5546CC4-9BA3-493E-A387-A6F05E851C0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0200" b="10200"/>
          <a:stretch>
            <a:fillRect/>
          </a:stretch>
        </p:blipFill>
        <p:spPr>
          <a:xfrm>
            <a:off x="307975" y="192088"/>
            <a:ext cx="11599863" cy="59801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37857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/>
              <a:t>Banded terrain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4985733-8E73-4F91-AE2F-1BA92401BC0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524" b="452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69796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Honeycomb</a:t>
            </a:r>
            <a:r>
              <a:rPr lang="hu-HU" dirty="0"/>
              <a:t> terrain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4F12CEE-32E5-454A-AFE5-B07373CEA92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9273" b="29273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92166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FEF93C-CE7F-47C3-AFC8-0F072A7F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84" y="497947"/>
            <a:ext cx="9906000" cy="566738"/>
          </a:xfrm>
        </p:spPr>
        <p:txBody>
          <a:bodyPr/>
          <a:lstStyle/>
          <a:p>
            <a:r>
              <a:rPr lang="en-US" dirty="0"/>
              <a:t>Key concepts</a:t>
            </a:r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B0BF8D5-024D-4869-9583-FCF2EFB6F0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1413" y="1416205"/>
            <a:ext cx="9906000" cy="5051502"/>
          </a:xfrm>
        </p:spPr>
        <p:txBody>
          <a:bodyPr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800" cap="non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cap="non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cap="non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cap="non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Viscous-looking features may not be made of ice.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Ice may be present on the surface or subsurface.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It may flow or sublimate.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Ice but not glacial: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cap="none" dirty="0"/>
              <a:t>Cryovolcanoes are ice-volcanic - lava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cap="none" dirty="0"/>
              <a:t>H2O on icy bodies are solid rock </a:t>
            </a:r>
          </a:p>
        </p:txBody>
      </p:sp>
      <p:sp>
        <p:nvSpPr>
          <p:cNvPr id="5" name="Szöveg helye 3">
            <a:extLst>
              <a:ext uri="{FF2B5EF4-FFF2-40B4-BE49-F238E27FC236}">
                <a16:creationId xmlns:a16="http://schemas.microsoft.com/office/drawing/2014/main" id="{DC64FFB6-FEBF-4932-819F-54C9DBC3C98D}"/>
              </a:ext>
            </a:extLst>
          </p:cNvPr>
          <p:cNvSpPr txBox="1">
            <a:spLocks/>
          </p:cNvSpPr>
          <p:nvPr/>
        </p:nvSpPr>
        <p:spPr>
          <a:xfrm>
            <a:off x="1293813" y="1568605"/>
            <a:ext cx="9906000" cy="50515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Glacial forms are composed of “ice”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cap="none" dirty="0"/>
              <a:t>Ice is a one-component viscous material, not necessarily frozen H2O </a:t>
            </a:r>
          </a:p>
          <a:p>
            <a:endParaRPr lang="hu-HU" sz="1800" cap="none" dirty="0"/>
          </a:p>
        </p:txBody>
      </p:sp>
    </p:spTree>
    <p:extLst>
      <p:ext uri="{BB962C8B-B14F-4D97-AF65-F5344CB8AC3E}">
        <p14:creationId xmlns:p14="http://schemas.microsoft.com/office/powerpoint/2010/main" val="25395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053593"/>
          </a:xfrm>
        </p:spPr>
        <p:txBody>
          <a:bodyPr>
            <a:normAutofit/>
          </a:bodyPr>
          <a:lstStyle/>
          <a:p>
            <a:r>
              <a:rPr lang="en-US" sz="6600" b="1" dirty="0"/>
              <a:t>Defrosting and sublimation forms</a:t>
            </a:r>
            <a:endParaRPr lang="hu-HU" sz="3200" i="1" dirty="0"/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82BFB775-A3D8-4291-9145-56FE2298E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9915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Snow</a:t>
            </a:r>
            <a:r>
              <a:rPr lang="hu-HU" dirty="0"/>
              <a:t> and </a:t>
            </a:r>
            <a:r>
              <a:rPr lang="hu-HU" dirty="0" err="1"/>
              <a:t>denivation</a:t>
            </a:r>
            <a:r>
              <a:rPr lang="hu-HU" dirty="0"/>
              <a:t> &gt;  </a:t>
            </a:r>
            <a:r>
              <a:rPr lang="hu-HU" dirty="0" err="1"/>
              <a:t>Spider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C5AFBF6-354D-4B49-8E9E-61E2F04D434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896" r="1089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1DB4590D-79DE-4F7D-AE9B-D2F9EF0A1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16" y="398551"/>
            <a:ext cx="4944242" cy="379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4568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Defrosting</a:t>
            </a:r>
            <a:r>
              <a:rPr lang="hu-HU" dirty="0"/>
              <a:t> &gt; </a:t>
            </a:r>
            <a:r>
              <a:rPr lang="hu-HU" dirty="0" err="1"/>
              <a:t>Dark</a:t>
            </a:r>
            <a:r>
              <a:rPr lang="hu-HU" dirty="0"/>
              <a:t> </a:t>
            </a:r>
            <a:r>
              <a:rPr lang="hu-HU" dirty="0" err="1"/>
              <a:t>dune</a:t>
            </a:r>
            <a:r>
              <a:rPr lang="hu-HU" dirty="0"/>
              <a:t> flow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3E261BC-9703-4576-BFE9-BEDACA42271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850" b="1685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912126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Defrosting</a:t>
            </a:r>
            <a:r>
              <a:rPr lang="hu-HU" dirty="0"/>
              <a:t> &gt; </a:t>
            </a:r>
            <a:r>
              <a:rPr lang="hu-HU" dirty="0" err="1"/>
              <a:t>Dark</a:t>
            </a:r>
            <a:r>
              <a:rPr lang="hu-HU" dirty="0"/>
              <a:t> </a:t>
            </a:r>
            <a:r>
              <a:rPr lang="hu-HU" dirty="0" err="1"/>
              <a:t>dune</a:t>
            </a:r>
            <a:r>
              <a:rPr lang="hu-HU" dirty="0"/>
              <a:t> Spot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8AF3B0A9-DC6C-478A-9B25-5F638E959EE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896" r="1089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259126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Defrosting</a:t>
            </a:r>
            <a:r>
              <a:rPr lang="hu-HU" dirty="0"/>
              <a:t> &gt; </a:t>
            </a:r>
            <a:r>
              <a:rPr lang="hu-HU" dirty="0" err="1"/>
              <a:t>Dark</a:t>
            </a:r>
            <a:r>
              <a:rPr lang="hu-HU" dirty="0"/>
              <a:t> </a:t>
            </a:r>
            <a:r>
              <a:rPr lang="hu-HU" dirty="0" err="1"/>
              <a:t>dune</a:t>
            </a:r>
            <a:r>
              <a:rPr lang="hu-HU" dirty="0"/>
              <a:t> Spot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BF18AFF-9423-4470-BB0D-EA27B021D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627" y="0"/>
            <a:ext cx="8699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887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related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Seasonal</a:t>
            </a:r>
            <a:r>
              <a:rPr lang="hu-HU" dirty="0"/>
              <a:t> </a:t>
            </a:r>
            <a:r>
              <a:rPr lang="hu-HU" dirty="0" err="1"/>
              <a:t>polar</a:t>
            </a:r>
            <a:r>
              <a:rPr lang="hu-HU" dirty="0"/>
              <a:t> fan </a:t>
            </a:r>
            <a:r>
              <a:rPr lang="hu-HU" dirty="0" err="1"/>
              <a:t>shaped</a:t>
            </a:r>
            <a:r>
              <a:rPr lang="hu-HU" dirty="0"/>
              <a:t> </a:t>
            </a:r>
            <a:r>
              <a:rPr lang="hu-HU" dirty="0" err="1"/>
              <a:t>features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D3609E8-F26A-45E1-A437-D9FAD06E0A6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238" b="1123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865272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related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Geyser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CA86347-D6A0-4C93-9D7C-6253C2E5283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420" r="842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2365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&gt; </a:t>
            </a:r>
            <a:r>
              <a:rPr lang="hu-HU" dirty="0" err="1"/>
              <a:t>Polar</a:t>
            </a:r>
            <a:r>
              <a:rPr lang="hu-HU" dirty="0"/>
              <a:t> </a:t>
            </a:r>
            <a:r>
              <a:rPr lang="hu-HU" dirty="0" err="1"/>
              <a:t>cap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9825CC9-4BB7-4566-BA31-F60AA72ED83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765" b="1176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83547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Snow</a:t>
            </a:r>
            <a:r>
              <a:rPr lang="hu-HU" dirty="0"/>
              <a:t> and </a:t>
            </a:r>
            <a:r>
              <a:rPr lang="hu-HU" dirty="0" err="1"/>
              <a:t>denivation</a:t>
            </a:r>
            <a:r>
              <a:rPr lang="hu-HU" dirty="0"/>
              <a:t> &gt; </a:t>
            </a:r>
            <a:r>
              <a:rPr lang="hu-HU" dirty="0" err="1"/>
              <a:t>sastruga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ED40E48-00ED-4F8A-A3B1-4B964237B25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-49" b="3853"/>
          <a:stretch/>
        </p:blipFill>
        <p:spPr>
          <a:xfrm>
            <a:off x="5406155" y="192230"/>
            <a:ext cx="6651621" cy="6358758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303154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Snow</a:t>
            </a:r>
            <a:r>
              <a:rPr lang="hu-HU" dirty="0"/>
              <a:t> and </a:t>
            </a:r>
            <a:r>
              <a:rPr lang="hu-HU" dirty="0" err="1"/>
              <a:t>denivation</a:t>
            </a:r>
            <a:r>
              <a:rPr lang="hu-HU" dirty="0"/>
              <a:t> &gt; </a:t>
            </a:r>
            <a:r>
              <a:rPr lang="hu-HU" dirty="0" err="1"/>
              <a:t>Polar</a:t>
            </a:r>
            <a:r>
              <a:rPr lang="hu-HU" dirty="0"/>
              <a:t> </a:t>
            </a:r>
            <a:r>
              <a:rPr lang="hu-HU" dirty="0" err="1"/>
              <a:t>undulation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7DBC88B-32DE-47C1-A9EF-CC79A6B1C10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036" t="4381" r="-1036" b="-163"/>
          <a:stretch/>
        </p:blipFill>
        <p:spPr>
          <a:xfrm>
            <a:off x="4655426" y="212117"/>
            <a:ext cx="7270790" cy="6206797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945824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Snow</a:t>
            </a:r>
            <a:r>
              <a:rPr lang="hu-HU" dirty="0"/>
              <a:t> and </a:t>
            </a:r>
            <a:r>
              <a:rPr lang="hu-HU" dirty="0" err="1"/>
              <a:t>denivation</a:t>
            </a:r>
            <a:r>
              <a:rPr lang="hu-HU" dirty="0"/>
              <a:t> &gt; Frost </a:t>
            </a:r>
            <a:r>
              <a:rPr lang="hu-HU" dirty="0" err="1"/>
              <a:t>streak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DB4D7F6-008A-425D-81DA-E47387F6AD9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4553" b="14553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47591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Snow</a:t>
            </a:r>
            <a:r>
              <a:rPr lang="hu-HU" dirty="0"/>
              <a:t> and </a:t>
            </a:r>
            <a:r>
              <a:rPr lang="hu-HU" dirty="0" err="1"/>
              <a:t>denivation</a:t>
            </a:r>
            <a:r>
              <a:rPr lang="hu-HU" dirty="0"/>
              <a:t> &gt; </a:t>
            </a:r>
            <a:r>
              <a:rPr lang="hu-HU" dirty="0" err="1"/>
              <a:t>Protalus</a:t>
            </a:r>
            <a:r>
              <a:rPr lang="hu-HU" dirty="0"/>
              <a:t> </a:t>
            </a:r>
            <a:r>
              <a:rPr lang="hu-HU" dirty="0" err="1"/>
              <a:t>lobe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AF4FFD0-16AB-43F8-BEFD-8560E98B241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1086" r="1108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299568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Glacial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Tongue</a:t>
            </a:r>
            <a:r>
              <a:rPr lang="hu-HU" dirty="0"/>
              <a:t> </a:t>
            </a:r>
            <a:r>
              <a:rPr lang="hu-HU" dirty="0" err="1"/>
              <a:t>ridge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85FF1F90-1EE8-474F-981E-8CC99EA868D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1975" r="1197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73453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Sublimation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Ablation</a:t>
            </a:r>
            <a:r>
              <a:rPr lang="hu-HU" dirty="0"/>
              <a:t> </a:t>
            </a:r>
            <a:r>
              <a:rPr lang="hu-HU" dirty="0" err="1"/>
              <a:t>hollow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F9305F8-D315-4077-AB22-BDB9E11F0D2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855" b="985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01717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Sublimation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Basketball</a:t>
            </a:r>
            <a:r>
              <a:rPr lang="hu-HU" dirty="0"/>
              <a:t> terrain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D77F6C4-E0FB-4236-8635-2B24D0F850C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1504" b="2150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371182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Sublimation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Brain</a:t>
            </a:r>
            <a:r>
              <a:rPr lang="hu-HU" dirty="0"/>
              <a:t> terrain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7D7994E-8365-4708-8804-CBF335F5E43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5501" b="550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358958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Sublimation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cavi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40CC776-B113-4378-B73D-BB0724A60D4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215" b="1821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834951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Glacial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Dune</a:t>
            </a:r>
            <a:r>
              <a:rPr lang="hu-HU" dirty="0"/>
              <a:t> </a:t>
            </a:r>
            <a:r>
              <a:rPr lang="hu-HU" dirty="0" err="1"/>
              <a:t>crestline</a:t>
            </a:r>
            <a:r>
              <a:rPr lang="hu-HU" dirty="0"/>
              <a:t> pit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72273AB6-4177-4E12-89C9-A1BA65E26DB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545" b="1854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301236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Glacial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Kettle</a:t>
            </a:r>
            <a:r>
              <a:rPr lang="hu-HU" dirty="0"/>
              <a:t> </a:t>
            </a:r>
            <a:r>
              <a:rPr lang="hu-HU" dirty="0" err="1"/>
              <a:t>hole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82406C04-2D78-444F-9A8F-AF265669974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469" b="18469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457221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Sublimation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Residual</a:t>
            </a:r>
            <a:r>
              <a:rPr lang="hu-HU" dirty="0"/>
              <a:t> </a:t>
            </a:r>
            <a:r>
              <a:rPr lang="hu-HU" dirty="0" err="1"/>
              <a:t>cap</a:t>
            </a:r>
            <a:r>
              <a:rPr lang="hu-HU" dirty="0"/>
              <a:t> (</a:t>
            </a:r>
            <a:r>
              <a:rPr lang="hu-HU" dirty="0" err="1"/>
              <a:t>curly</a:t>
            </a:r>
            <a:r>
              <a:rPr lang="hu-HU" dirty="0"/>
              <a:t>)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2906C2D-2F4F-43B4-BCC0-A05DA460923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2132" r="2213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033746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Sublimation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residual</a:t>
            </a:r>
            <a:r>
              <a:rPr lang="hu-HU" dirty="0"/>
              <a:t> </a:t>
            </a:r>
            <a:r>
              <a:rPr lang="hu-HU" dirty="0" err="1"/>
              <a:t>cap</a:t>
            </a:r>
            <a:r>
              <a:rPr lang="hu-HU" dirty="0"/>
              <a:t> (</a:t>
            </a:r>
            <a:r>
              <a:rPr lang="hu-HU" dirty="0" err="1"/>
              <a:t>swiss</a:t>
            </a:r>
            <a:r>
              <a:rPr lang="hu-HU" dirty="0"/>
              <a:t> </a:t>
            </a:r>
            <a:r>
              <a:rPr lang="hu-HU" dirty="0" err="1"/>
              <a:t>cheese</a:t>
            </a:r>
            <a:r>
              <a:rPr lang="hu-HU" dirty="0"/>
              <a:t>)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829B89E9-39A1-448C-8528-E31B27CDA8E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532" b="653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963408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Sublimation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residual</a:t>
            </a:r>
            <a:r>
              <a:rPr lang="hu-HU" dirty="0"/>
              <a:t> </a:t>
            </a:r>
            <a:r>
              <a:rPr lang="hu-HU" dirty="0" err="1"/>
              <a:t>cap</a:t>
            </a:r>
            <a:r>
              <a:rPr lang="hu-HU" dirty="0"/>
              <a:t> (</a:t>
            </a:r>
            <a:r>
              <a:rPr lang="hu-HU" dirty="0" err="1"/>
              <a:t>thumbprint</a:t>
            </a:r>
            <a:r>
              <a:rPr lang="hu-HU" dirty="0"/>
              <a:t>)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EBD24AC-3E71-4229-BF93-30F20995547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024" r="302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730539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Sublimation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hollows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76363E4-E7C7-4231-99D8-6A11827C2DC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626" b="1662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956605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N Ice sublimation? </a:t>
            </a:r>
            <a:r>
              <a:rPr lang="hu-HU" dirty="0"/>
              <a:t>&gt; </a:t>
            </a:r>
            <a:r>
              <a:rPr lang="hu-HU" dirty="0" err="1"/>
              <a:t>Gutta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4CFB075-6A3F-4FC0-8927-BA048C1D439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5059" b="25059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434154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Sublimation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Scalloped</a:t>
            </a:r>
            <a:r>
              <a:rPr lang="hu-HU" dirty="0"/>
              <a:t> terrain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8DED8AEB-9CA3-4F28-B4BF-CCD34B3C101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36729" r="51324" b="736"/>
          <a:stretch/>
        </p:blipFill>
        <p:spPr>
          <a:xfrm>
            <a:off x="4762940" y="181402"/>
            <a:ext cx="7294836" cy="6484368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725602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tectonics</a:t>
            </a:r>
            <a:r>
              <a:rPr lang="hu-HU" dirty="0"/>
              <a:t> &gt; </a:t>
            </a:r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cauldron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C701271-CF0F-4B8E-B74A-6D46F703AD0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5850" b="585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442696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Bladed terrain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F812607-AF4E-4FE5-B8E2-70906897DD8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015" b="6015"/>
          <a:stretch>
            <a:fillRect/>
          </a:stretch>
        </p:blipFill>
        <p:spPr>
          <a:xfrm>
            <a:off x="307975" y="192088"/>
            <a:ext cx="11599863" cy="59801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026222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Callisto</a:t>
            </a:r>
            <a:r>
              <a:rPr lang="hu-HU" dirty="0"/>
              <a:t> </a:t>
            </a:r>
            <a:r>
              <a:rPr lang="hu-HU" dirty="0" err="1"/>
              <a:t>peaks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79044F7-8AE3-4482-98DD-34A4E3C43FF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500" r="150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295790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FEF93C-CE7F-47C3-AFC8-0F072A7F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84" y="497947"/>
            <a:ext cx="9906000" cy="566738"/>
          </a:xfrm>
        </p:spPr>
        <p:txBody>
          <a:bodyPr/>
          <a:lstStyle/>
          <a:p>
            <a:r>
              <a:rPr lang="en-US" dirty="0"/>
              <a:t>Key concepts</a:t>
            </a:r>
            <a:endParaRPr lang="hu-HU" dirty="0"/>
          </a:p>
        </p:txBody>
      </p:sp>
      <p:sp>
        <p:nvSpPr>
          <p:cNvPr id="5" name="Szöveg helye 3">
            <a:extLst>
              <a:ext uri="{FF2B5EF4-FFF2-40B4-BE49-F238E27FC236}">
                <a16:creationId xmlns:a16="http://schemas.microsoft.com/office/drawing/2014/main" id="{DC64FFB6-FEBF-4932-819F-54C9DBC3C98D}"/>
              </a:ext>
            </a:extLst>
          </p:cNvPr>
          <p:cNvSpPr txBox="1">
            <a:spLocks/>
          </p:cNvSpPr>
          <p:nvPr/>
        </p:nvSpPr>
        <p:spPr>
          <a:xfrm>
            <a:off x="1139584" y="1308551"/>
            <a:ext cx="9906000" cy="50515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 err="1"/>
              <a:t>Nival</a:t>
            </a:r>
            <a:r>
              <a:rPr lang="en-US" sz="1800" cap="none" dirty="0"/>
              <a:t> forms are made of snow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Snow is sometimes aeolian, other times glacial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 err="1"/>
              <a:t>Nival</a:t>
            </a:r>
            <a:r>
              <a:rPr lang="en-US" sz="1800" cap="none" dirty="0"/>
              <a:t> features include those formed by accumulated snow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Defrosting features are formed in the spring as the thin frost layer sublimates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 err="1"/>
              <a:t>Denivation</a:t>
            </a:r>
            <a:r>
              <a:rPr lang="en-US" sz="1800" cap="none" dirty="0"/>
              <a:t> features are generated by the melting and/or sublimation of snow and ice incorporated into surface sediments, most commonly in aeolian bedforms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These are ephemeral/seasonal features</a:t>
            </a:r>
            <a:endParaRPr lang="hu-HU" sz="1800" cap="non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cap="non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800" cap="none" dirty="0"/>
          </a:p>
        </p:txBody>
      </p:sp>
    </p:spTree>
    <p:extLst>
      <p:ext uri="{BB962C8B-B14F-4D97-AF65-F5344CB8AC3E}">
        <p14:creationId xmlns:p14="http://schemas.microsoft.com/office/powerpoint/2010/main" val="18920056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zit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TM03457485[[fn=Szita]]</Template>
  <TotalTime>9</TotalTime>
  <Words>409</Words>
  <Application>Microsoft Office PowerPoint</Application>
  <PresentationFormat>Szélesvásznú</PresentationFormat>
  <Paragraphs>78</Paragraphs>
  <Slides>52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52</vt:i4>
      </vt:variant>
    </vt:vector>
  </HeadingPairs>
  <TitlesOfParts>
    <vt:vector size="56" baseType="lpstr">
      <vt:lpstr>Arial</vt:lpstr>
      <vt:lpstr>Century Gothic</vt:lpstr>
      <vt:lpstr>Times New Roman</vt:lpstr>
      <vt:lpstr>Szita</vt:lpstr>
      <vt:lpstr>Planetary landforms  A visual introduction to planetary geomorphology ICE AND SNOW</vt:lpstr>
      <vt:lpstr>Glacial forms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Key concepts</vt:lpstr>
      <vt:lpstr>Defrosting and sublimation forms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Key concepts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Planetary landforms  A visual introduction to planetary geomorphology ICE</dc:title>
  <dc:creator>HH</dc:creator>
  <cp:lastModifiedBy>HH</cp:lastModifiedBy>
  <cp:revision>3</cp:revision>
  <dcterms:created xsi:type="dcterms:W3CDTF">2019-10-24T19:54:54Z</dcterms:created>
  <dcterms:modified xsi:type="dcterms:W3CDTF">2019-10-24T20:08:33Z</dcterms:modified>
</cp:coreProperties>
</file>