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667" r:id="rId2"/>
    <p:sldId id="621" r:id="rId3"/>
    <p:sldId id="561" r:id="rId4"/>
    <p:sldId id="508" r:id="rId5"/>
    <p:sldId id="509" r:id="rId6"/>
    <p:sldId id="510" r:id="rId7"/>
    <p:sldId id="669" r:id="rId8"/>
    <p:sldId id="511" r:id="rId9"/>
    <p:sldId id="512" r:id="rId10"/>
    <p:sldId id="513" r:id="rId11"/>
    <p:sldId id="514" r:id="rId12"/>
    <p:sldId id="546" r:id="rId13"/>
    <p:sldId id="493" r:id="rId14"/>
    <p:sldId id="495" r:id="rId15"/>
    <p:sldId id="496" r:id="rId16"/>
    <p:sldId id="497" r:id="rId17"/>
    <p:sldId id="641" r:id="rId18"/>
    <p:sldId id="536" r:id="rId19"/>
    <p:sldId id="492" r:id="rId20"/>
    <p:sldId id="537" r:id="rId21"/>
    <p:sldId id="538" r:id="rId22"/>
    <p:sldId id="539" r:id="rId23"/>
    <p:sldId id="540" r:id="rId24"/>
    <p:sldId id="671" r:id="rId25"/>
    <p:sldId id="541" r:id="rId26"/>
    <p:sldId id="643" r:id="rId27"/>
    <p:sldId id="532" r:id="rId28"/>
    <p:sldId id="533" r:id="rId29"/>
    <p:sldId id="665" r:id="rId30"/>
    <p:sldId id="622" r:id="rId31"/>
    <p:sldId id="515" r:id="rId32"/>
    <p:sldId id="516" r:id="rId33"/>
    <p:sldId id="517" r:id="rId34"/>
    <p:sldId id="668" r:id="rId35"/>
    <p:sldId id="670" r:id="rId36"/>
    <p:sldId id="626" r:id="rId37"/>
    <p:sldId id="556" r:id="rId38"/>
    <p:sldId id="557" r:id="rId39"/>
    <p:sldId id="558" r:id="rId40"/>
    <p:sldId id="559" r:id="rId41"/>
    <p:sldId id="560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9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F7C3BF-7ADE-42CB-84DC-66B063C2B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98" y="570451"/>
            <a:ext cx="10821798" cy="3522047"/>
          </a:xfrm>
        </p:spPr>
        <p:txBody>
          <a:bodyPr>
            <a:normAutofit/>
          </a:bodyPr>
          <a:lstStyle/>
          <a:p>
            <a:r>
              <a:rPr lang="hu-HU" sz="6600" b="1" dirty="0" err="1"/>
              <a:t>Planetary</a:t>
            </a:r>
            <a:r>
              <a:rPr lang="hu-HU" sz="6600" b="1" dirty="0"/>
              <a:t> </a:t>
            </a:r>
            <a:r>
              <a:rPr lang="hu-HU" sz="6600" b="1" dirty="0" err="1"/>
              <a:t>landforms</a:t>
            </a:r>
            <a:br>
              <a:rPr lang="hu-HU" dirty="0"/>
            </a:br>
            <a:br>
              <a:rPr lang="hu-HU" dirty="0"/>
            </a:br>
            <a:r>
              <a:rPr lang="hu-HU" sz="3200" i="1" dirty="0"/>
              <a:t>A </a:t>
            </a:r>
            <a:r>
              <a:rPr lang="hu-HU" sz="3200" i="1" dirty="0" err="1"/>
              <a:t>visual</a:t>
            </a:r>
            <a:r>
              <a:rPr lang="hu-HU" sz="3200" i="1" dirty="0"/>
              <a:t> </a:t>
            </a:r>
            <a:r>
              <a:rPr lang="hu-HU" sz="3200" i="1" dirty="0" err="1"/>
              <a:t>introduction</a:t>
            </a:r>
            <a:r>
              <a:rPr lang="en-US" sz="3200" i="1" dirty="0"/>
              <a:t> to</a:t>
            </a:r>
            <a:br>
              <a:rPr lang="en-US" sz="3200" i="1" dirty="0"/>
            </a:br>
            <a:r>
              <a:rPr lang="en-US" sz="3200" i="1" dirty="0"/>
              <a:t>planetary geomorphology</a:t>
            </a:r>
            <a:br>
              <a:rPr lang="hu-HU" sz="3200" i="1" dirty="0"/>
            </a:br>
            <a:r>
              <a:rPr lang="hu-HU" sz="3200" b="1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FLUVIAL</a:t>
            </a:r>
            <a:r>
              <a:rPr lang="hu-HU" sz="32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, </a:t>
            </a:r>
            <a:r>
              <a:rPr lang="hu-HU" sz="3200" b="1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LACUSTRINE</a:t>
            </a:r>
            <a:r>
              <a:rPr lang="hu-HU" sz="32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, </a:t>
            </a:r>
            <a:r>
              <a:rPr lang="hu-HU" sz="3200" b="1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DEPOSITS</a:t>
            </a:r>
            <a:endParaRPr lang="hu-HU" sz="3200" b="1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</a:effectLst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DCEFF37-F020-4428-A52E-046D26E94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186" y="4884234"/>
            <a:ext cx="8676222" cy="1338146"/>
          </a:xfrm>
        </p:spPr>
        <p:txBody>
          <a:bodyPr>
            <a:normAutofit/>
          </a:bodyPr>
          <a:lstStyle/>
          <a:p>
            <a:endParaRPr lang="en-US" sz="1800" dirty="0"/>
          </a:p>
          <a:p>
            <a:r>
              <a:rPr lang="hu-HU" sz="1800" dirty="0"/>
              <a:t>HENRIK HARGITAI   </a:t>
            </a:r>
            <a:endParaRPr lang="en-US" sz="1800" dirty="0"/>
          </a:p>
          <a:p>
            <a:r>
              <a:rPr lang="hu-HU" sz="1400" dirty="0"/>
              <a:t>2019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F2D76585-4795-4236-BED1-95595F87AFC5}"/>
              </a:ext>
            </a:extLst>
          </p:cNvPr>
          <p:cNvSpPr txBox="1"/>
          <p:nvPr/>
        </p:nvSpPr>
        <p:spPr>
          <a:xfrm>
            <a:off x="234176" y="6222380"/>
            <a:ext cx="5861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err="1"/>
              <a:t>Definitions</a:t>
            </a:r>
            <a:r>
              <a:rPr lang="hu-HU" sz="1600" dirty="0"/>
              <a:t> in </a:t>
            </a:r>
            <a:r>
              <a:rPr lang="hu-HU" sz="1600" dirty="0" err="1"/>
              <a:t>the</a:t>
            </a:r>
            <a:r>
              <a:rPr lang="hu-HU" sz="1600" dirty="0"/>
              <a:t> </a:t>
            </a:r>
            <a:r>
              <a:rPr lang="hu-HU" sz="1600" dirty="0" err="1"/>
              <a:t>Notes</a:t>
            </a:r>
            <a:r>
              <a:rPr lang="hu-HU" sz="1600" dirty="0"/>
              <a:t> </a:t>
            </a:r>
            <a:r>
              <a:rPr lang="hu-HU" sz="1600" dirty="0" err="1"/>
              <a:t>section</a:t>
            </a:r>
            <a:endParaRPr lang="hu-HU" sz="1600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6C46F634-6C8C-4D55-AD15-591C92BC36C9}"/>
              </a:ext>
            </a:extLst>
          </p:cNvPr>
          <p:cNvSpPr txBox="1"/>
          <p:nvPr/>
        </p:nvSpPr>
        <p:spPr>
          <a:xfrm>
            <a:off x="7081024" y="5765180"/>
            <a:ext cx="4728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dirty="0" err="1"/>
              <a:t>csplanetolg17em</a:t>
            </a:r>
            <a:endParaRPr lang="en-US" dirty="0"/>
          </a:p>
          <a:p>
            <a:pPr algn="r"/>
            <a:r>
              <a:rPr lang="hu-HU" dirty="0"/>
              <a:t>FÖL/1/</a:t>
            </a:r>
            <a:r>
              <a:rPr lang="hu-HU" dirty="0" err="1"/>
              <a:t>075E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56910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F7C3BF-7ADE-42CB-84DC-66B063C2B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98" y="570451"/>
            <a:ext cx="10821798" cy="3053593"/>
          </a:xfrm>
        </p:spPr>
        <p:txBody>
          <a:bodyPr>
            <a:normAutofit/>
          </a:bodyPr>
          <a:lstStyle/>
          <a:p>
            <a:r>
              <a:rPr lang="en-US" sz="6600" b="1" dirty="0"/>
              <a:t>FLUVIAL FEATURES</a:t>
            </a:r>
            <a:endParaRPr lang="hu-HU" sz="3200" i="1" dirty="0"/>
          </a:p>
        </p:txBody>
      </p:sp>
      <p:sp>
        <p:nvSpPr>
          <p:cNvPr id="6" name="Alcím 5">
            <a:extLst>
              <a:ext uri="{FF2B5EF4-FFF2-40B4-BE49-F238E27FC236}">
                <a16:creationId xmlns:a16="http://schemas.microsoft.com/office/drawing/2014/main" id="{82BFB775-A3D8-4291-9145-56FE2298E9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8586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Sedimentary</a:t>
            </a:r>
            <a:r>
              <a:rPr lang="hu-HU" dirty="0"/>
              <a:t> &gt; </a:t>
            </a:r>
            <a:r>
              <a:rPr lang="hu-HU" dirty="0" err="1"/>
              <a:t>Fluvial</a:t>
            </a:r>
            <a:r>
              <a:rPr lang="hu-HU" dirty="0"/>
              <a:t> </a:t>
            </a:r>
            <a:r>
              <a:rPr lang="hu-HU" dirty="0" err="1"/>
              <a:t>clast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E3D862F5-C98B-4312-937F-8E4F4AD1BD6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38" b="338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82473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Fluvial</a:t>
            </a:r>
            <a:r>
              <a:rPr lang="hu-HU" dirty="0"/>
              <a:t> </a:t>
            </a:r>
            <a:r>
              <a:rPr lang="hu-HU" dirty="0" err="1"/>
              <a:t>deposits</a:t>
            </a:r>
            <a:r>
              <a:rPr lang="hu-HU" dirty="0"/>
              <a:t> &gt; </a:t>
            </a:r>
            <a:r>
              <a:rPr lang="hu-HU" dirty="0" err="1"/>
              <a:t>floodplain</a:t>
            </a:r>
            <a:endParaRPr lang="hu-HU" dirty="0"/>
          </a:p>
        </p:txBody>
      </p:sp>
      <p:pic>
        <p:nvPicPr>
          <p:cNvPr id="6" name="Kép helye 5">
            <a:extLst>
              <a:ext uri="{FF2B5EF4-FFF2-40B4-BE49-F238E27FC236}">
                <a16:creationId xmlns:a16="http://schemas.microsoft.com/office/drawing/2014/main" id="{10AA85BF-3C2C-4D48-B6F7-70958657246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436" b="643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04813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Fluvial</a:t>
            </a:r>
            <a:r>
              <a:rPr lang="hu-HU" dirty="0"/>
              <a:t> </a:t>
            </a:r>
            <a:r>
              <a:rPr lang="hu-HU" dirty="0" err="1"/>
              <a:t>deposits</a:t>
            </a:r>
            <a:r>
              <a:rPr lang="hu-HU" dirty="0"/>
              <a:t> &gt; </a:t>
            </a:r>
            <a:r>
              <a:rPr lang="hu-HU" dirty="0" err="1"/>
              <a:t>alluvial</a:t>
            </a:r>
            <a:r>
              <a:rPr lang="hu-HU" dirty="0"/>
              <a:t> fan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04D8E44-985F-4F26-8932-145502ACF7B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0736" b="1073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BBF3BBC0-523E-4A61-AE3C-27DF02C1F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97" y="434896"/>
            <a:ext cx="3834554" cy="199606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60C4430-BB8B-49B0-82E5-7440F9702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656" y="2587864"/>
            <a:ext cx="2624476" cy="326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266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Fluvial</a:t>
            </a:r>
            <a:r>
              <a:rPr lang="hu-HU" dirty="0"/>
              <a:t> </a:t>
            </a:r>
            <a:r>
              <a:rPr lang="hu-HU" dirty="0" err="1"/>
              <a:t>deposits</a:t>
            </a:r>
            <a:r>
              <a:rPr lang="hu-HU" dirty="0"/>
              <a:t> &gt; delta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D0445F06-ED34-4423-B0E3-463A9246441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401" b="401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0691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Fluvial</a:t>
            </a:r>
            <a:r>
              <a:rPr lang="hu-HU" dirty="0"/>
              <a:t> </a:t>
            </a:r>
            <a:r>
              <a:rPr lang="hu-HU" dirty="0" err="1"/>
              <a:t>deposits</a:t>
            </a:r>
            <a:r>
              <a:rPr lang="hu-HU" dirty="0"/>
              <a:t> &gt; delta</a:t>
            </a:r>
          </a:p>
        </p:txBody>
      </p:sp>
      <p:sp>
        <p:nvSpPr>
          <p:cNvPr id="2" name="Kép helye 1">
            <a:extLst>
              <a:ext uri="{FF2B5EF4-FFF2-40B4-BE49-F238E27FC236}">
                <a16:creationId xmlns:a16="http://schemas.microsoft.com/office/drawing/2014/main" id="{5D46374F-32AB-4A82-9E92-CBB1004903BC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pic>
        <p:nvPicPr>
          <p:cNvPr id="3076" name="Picture 4" descr="image">
            <a:extLst>
              <a:ext uri="{FF2B5EF4-FFF2-40B4-BE49-F238E27FC236}">
                <a16:creationId xmlns:a16="http://schemas.microsoft.com/office/drawing/2014/main" id="{05690069-F054-40A8-B50C-BF3EA97396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" t="35194"/>
          <a:stretch/>
        </p:blipFill>
        <p:spPr bwMode="auto">
          <a:xfrm>
            <a:off x="2487883" y="0"/>
            <a:ext cx="95760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63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Fluvial</a:t>
            </a:r>
            <a:r>
              <a:rPr lang="hu-HU" dirty="0"/>
              <a:t> </a:t>
            </a:r>
            <a:r>
              <a:rPr lang="hu-HU" dirty="0" err="1"/>
              <a:t>deposits</a:t>
            </a:r>
            <a:r>
              <a:rPr lang="hu-HU" dirty="0"/>
              <a:t> &gt; </a:t>
            </a:r>
            <a:r>
              <a:rPr lang="hu-HU" dirty="0" err="1"/>
              <a:t>kame</a:t>
            </a:r>
            <a:r>
              <a:rPr lang="hu-HU" dirty="0"/>
              <a:t> delta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3BBDB3D-90A2-4FE3-85AE-2577A9133AE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43003" b="20082"/>
          <a:stretch/>
        </p:blipFill>
        <p:spPr>
          <a:xfrm>
            <a:off x="189706" y="192230"/>
            <a:ext cx="11812588" cy="5739618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78589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Fluvial</a:t>
            </a:r>
            <a:r>
              <a:rPr lang="hu-HU" dirty="0"/>
              <a:t> </a:t>
            </a:r>
            <a:r>
              <a:rPr lang="hu-HU" dirty="0" err="1"/>
              <a:t>deposits</a:t>
            </a:r>
            <a:r>
              <a:rPr lang="hu-HU" dirty="0"/>
              <a:t> &gt; </a:t>
            </a:r>
            <a:r>
              <a:rPr lang="hu-HU" dirty="0" err="1"/>
              <a:t>sinuous</a:t>
            </a:r>
            <a:r>
              <a:rPr lang="hu-HU" dirty="0"/>
              <a:t> </a:t>
            </a:r>
            <a:r>
              <a:rPr lang="hu-HU" dirty="0" err="1"/>
              <a:t>ridge</a:t>
            </a:r>
            <a:r>
              <a:rPr lang="en-US" dirty="0"/>
              <a:t> vs Esker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EE5ED4F-092F-4780-BECE-F5138DE417F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39947" r="6515"/>
          <a:stretch/>
        </p:blipFill>
        <p:spPr>
          <a:xfrm>
            <a:off x="4750420" y="192088"/>
            <a:ext cx="727171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7622859F-9A09-4AAF-B900-3A525CF8E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152" y="267184"/>
            <a:ext cx="4248615" cy="566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96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Fluvial</a:t>
            </a:r>
            <a:r>
              <a:rPr lang="hu-HU" dirty="0"/>
              <a:t> </a:t>
            </a:r>
            <a:r>
              <a:rPr lang="hu-HU" dirty="0" err="1"/>
              <a:t>deposits</a:t>
            </a:r>
            <a:r>
              <a:rPr lang="hu-HU" dirty="0"/>
              <a:t> &gt;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breach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57BD58E6-90B0-48E6-BE5A-9ACB1923311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7721" b="53277"/>
          <a:stretch/>
        </p:blipFill>
        <p:spPr>
          <a:xfrm>
            <a:off x="189706" y="268630"/>
            <a:ext cx="11812588" cy="5903428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01493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/>
              <a:t>Spring </a:t>
            </a:r>
            <a:r>
              <a:rPr lang="hu-HU" dirty="0" err="1"/>
              <a:t>mound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EE97BA39-059C-4D72-B701-1C945027AA5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04" r="10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89971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Fluvial</a:t>
            </a:r>
            <a:r>
              <a:rPr lang="hu-HU" dirty="0"/>
              <a:t> &gt; Channel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190AA4C-B55E-471C-9906-618A09A1404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27204" t="11102" r="1" b="19980"/>
          <a:stretch/>
        </p:blipFill>
        <p:spPr>
          <a:xfrm rot="5400000">
            <a:off x="3107465" y="-2635246"/>
            <a:ext cx="5977069" cy="11632021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59251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Fluvial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valley</a:t>
            </a:r>
            <a:r>
              <a:rPr lang="hu-HU" dirty="0"/>
              <a:t> </a:t>
            </a:r>
            <a:r>
              <a:rPr lang="hu-HU" dirty="0" err="1"/>
              <a:t>terrace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3E3E8DC3-1105-4843-A835-9C10BFA18E9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264" b="226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784613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Fluvial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cutoff</a:t>
            </a:r>
            <a:r>
              <a:rPr lang="hu-HU" dirty="0"/>
              <a:t> </a:t>
            </a:r>
            <a:r>
              <a:rPr lang="hu-HU" dirty="0" err="1"/>
              <a:t>chute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BFB9ABB4-0557-4367-A269-26DEEA1222E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3120" b="11154"/>
          <a:stretch/>
        </p:blipFill>
        <p:spPr>
          <a:xfrm>
            <a:off x="209550" y="192230"/>
            <a:ext cx="11812588" cy="5979828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B1CE2366-0617-4D4D-AC6E-897C3CB72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8312" y="379140"/>
            <a:ext cx="2937890" cy="158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117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Fluvial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meander</a:t>
            </a:r>
            <a:r>
              <a:rPr lang="hu-HU" dirty="0"/>
              <a:t> </a:t>
            </a:r>
            <a:r>
              <a:rPr lang="hu-HU" dirty="0" err="1"/>
              <a:t>bend</a:t>
            </a:r>
            <a:r>
              <a:rPr lang="hu-HU" dirty="0"/>
              <a:t> </a:t>
            </a:r>
            <a:r>
              <a:rPr lang="hu-HU" dirty="0" err="1"/>
              <a:t>cutoff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9BF29C0E-5870-47FC-A66C-810F18A11DC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1162" b="11162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Picture 2" descr="Fig. 5">
            <a:extLst>
              <a:ext uri="{FF2B5EF4-FFF2-40B4-BE49-F238E27FC236}">
                <a16:creationId xmlns:a16="http://schemas.microsoft.com/office/drawing/2014/main" id="{DB8B9789-94B3-4470-8B88-F39A83951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935" y="2814169"/>
            <a:ext cx="4898065" cy="404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7934365C-6EE3-4948-AE09-14D2DA1B3E45}"/>
              </a:ext>
            </a:extLst>
          </p:cNvPr>
          <p:cNvSpPr txBox="1"/>
          <p:nvPr/>
        </p:nvSpPr>
        <p:spPr>
          <a:xfrm>
            <a:off x="7400260" y="2955851"/>
            <a:ext cx="956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solidFill>
                  <a:schemeClr val="bg1"/>
                </a:solidFill>
              </a:rPr>
              <a:t>DiBiase</a:t>
            </a:r>
            <a:r>
              <a:rPr lang="en-US" sz="1000" dirty="0">
                <a:solidFill>
                  <a:schemeClr val="bg1"/>
                </a:solidFill>
              </a:rPr>
              <a:t> et al. 2013</a:t>
            </a:r>
          </a:p>
        </p:txBody>
      </p:sp>
    </p:spTree>
    <p:extLst>
      <p:ext uri="{BB962C8B-B14F-4D97-AF65-F5344CB8AC3E}">
        <p14:creationId xmlns:p14="http://schemas.microsoft.com/office/powerpoint/2010/main" val="1534542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Fluvial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meander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F546444-3729-4236-B975-BCFE0103467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5184" b="3518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0AC16222-B30B-4CA1-B051-FD99CE2B5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389" y="4959982"/>
            <a:ext cx="4261653" cy="170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09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helye 5">
            <a:extLst>
              <a:ext uri="{FF2B5EF4-FFF2-40B4-BE49-F238E27FC236}">
                <a16:creationId xmlns:a16="http://schemas.microsoft.com/office/drawing/2014/main" id="{9DAF832C-B50C-4692-89B3-6B6EB6E8295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6267" r="282" b="8127"/>
          <a:stretch/>
        </p:blipFill>
        <p:spPr>
          <a:xfrm>
            <a:off x="284626" y="192230"/>
            <a:ext cx="11078467" cy="5908034"/>
          </a:xfrm>
        </p:spPr>
      </p:pic>
      <p:sp>
        <p:nvSpPr>
          <p:cNvPr id="7" name="Szöveg helye 3">
            <a:extLst>
              <a:ext uri="{FF2B5EF4-FFF2-40B4-BE49-F238E27FC236}">
                <a16:creationId xmlns:a16="http://schemas.microsoft.com/office/drawing/2014/main" id="{AEF7EA68-62CD-407B-B9C4-5C4ED216EC91}"/>
              </a:ext>
            </a:extLst>
          </p:cNvPr>
          <p:cNvSpPr txBox="1">
            <a:spLocks/>
          </p:cNvSpPr>
          <p:nvPr/>
        </p:nvSpPr>
        <p:spPr>
          <a:xfrm>
            <a:off x="134224" y="6172058"/>
            <a:ext cx="10913189" cy="493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 err="1"/>
              <a:t>Fluvial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</a:t>
            </a:r>
            <a:r>
              <a:rPr lang="en-US" dirty="0"/>
              <a:t> Crevasse splay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87830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en-US" dirty="0"/>
              <a:t>Fluvial channels </a:t>
            </a:r>
            <a:r>
              <a:rPr lang="hu-HU" dirty="0"/>
              <a:t>&gt; Valley </a:t>
            </a:r>
            <a:r>
              <a:rPr lang="hu-HU" dirty="0" err="1"/>
              <a:t>network</a:t>
            </a:r>
            <a:r>
              <a:rPr lang="hu-HU" dirty="0"/>
              <a:t> </a:t>
            </a:r>
            <a:r>
              <a:rPr lang="hu-HU" dirty="0" err="1"/>
              <a:t>Titan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80A3DAE9-38C0-4531-BDAE-61C78C3D7AB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7371" r="17371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197444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Fluvial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flooded</a:t>
            </a:r>
            <a:r>
              <a:rPr lang="hu-HU" dirty="0"/>
              <a:t> </a:t>
            </a:r>
            <a:r>
              <a:rPr lang="hu-HU" dirty="0" err="1"/>
              <a:t>valley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B9054CF3-F1F1-44A4-84DE-57A4F683041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7154" b="1715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550401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en-US" dirty="0"/>
              <a:t>Fluvial channels </a:t>
            </a:r>
            <a:r>
              <a:rPr lang="hu-HU" dirty="0"/>
              <a:t>&gt; </a:t>
            </a:r>
            <a:r>
              <a:rPr lang="hu-HU" dirty="0" err="1"/>
              <a:t>valley</a:t>
            </a:r>
            <a:r>
              <a:rPr lang="hu-HU" dirty="0"/>
              <a:t> </a:t>
            </a:r>
            <a:r>
              <a:rPr lang="hu-HU" dirty="0" err="1"/>
              <a:t>network</a:t>
            </a:r>
            <a:r>
              <a:rPr lang="hu-HU" dirty="0"/>
              <a:t> </a:t>
            </a:r>
            <a:r>
              <a:rPr lang="en-US" dirty="0"/>
              <a:t>Mars</a:t>
            </a:r>
            <a:endParaRPr lang="hu-HU" dirty="0"/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430750A9-8733-4D86-A871-B1F634A28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711112"/>
          </a:xfrm>
          <a:prstGeom prst="rect">
            <a:avLst/>
          </a:prstGeom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03D7AE7F-A24B-48AE-AD9E-533C349D5F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" t="5008" r="1853" b="17537"/>
          <a:stretch/>
        </p:blipFill>
        <p:spPr bwMode="auto">
          <a:xfrm>
            <a:off x="8130363" y="5306363"/>
            <a:ext cx="4061637" cy="155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4163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en-US" dirty="0"/>
              <a:t>Fluvial channels </a:t>
            </a:r>
            <a:r>
              <a:rPr lang="hu-HU" dirty="0"/>
              <a:t>&gt; </a:t>
            </a:r>
            <a:r>
              <a:rPr lang="hu-HU" dirty="0" err="1"/>
              <a:t>Anastomosing</a:t>
            </a:r>
            <a:r>
              <a:rPr lang="hu-HU" dirty="0"/>
              <a:t> </a:t>
            </a:r>
            <a:r>
              <a:rPr lang="hu-HU" dirty="0" err="1"/>
              <a:t>valley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9A34624F-8332-4654-AC0E-48F02C78F0D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706" r="670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515C3BA5-A59C-441A-B9FD-9A6F304F8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818" y="368770"/>
            <a:ext cx="5725531" cy="255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984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Fluvial</a:t>
            </a:r>
            <a:r>
              <a:rPr lang="hu-HU" dirty="0"/>
              <a:t> </a:t>
            </a:r>
            <a:r>
              <a:rPr lang="hu-HU" dirty="0" err="1"/>
              <a:t>channels</a:t>
            </a:r>
            <a:r>
              <a:rPr lang="hu-HU" dirty="0"/>
              <a:t> &gt; </a:t>
            </a:r>
            <a:r>
              <a:rPr lang="hu-HU" dirty="0" err="1"/>
              <a:t>Braided</a:t>
            </a:r>
            <a:r>
              <a:rPr lang="hu-HU" dirty="0"/>
              <a:t> </a:t>
            </a:r>
            <a:r>
              <a:rPr lang="hu-HU" dirty="0" err="1"/>
              <a:t>channel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B3F711C-142F-4669-8AA5-7FC9CEF2808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531" r="7531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4B4877B3-8DAD-4B67-8219-973FA46C20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9176"/>
          <a:stretch/>
        </p:blipFill>
        <p:spPr>
          <a:xfrm>
            <a:off x="459250" y="2636260"/>
            <a:ext cx="3053384" cy="319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2888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Fluvial</a:t>
            </a:r>
            <a:r>
              <a:rPr lang="hu-HU" dirty="0"/>
              <a:t> &gt; Outflow </a:t>
            </a:r>
            <a:r>
              <a:rPr lang="hu-HU" dirty="0" err="1"/>
              <a:t>channel</a:t>
            </a:r>
            <a:r>
              <a:rPr lang="en-US" dirty="0"/>
              <a:t> with islands and scours 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004E4733-BEDB-40B1-A9AC-F323E5ECAC2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5075" b="2507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584832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Fluvial</a:t>
            </a:r>
            <a:r>
              <a:rPr lang="hu-HU" dirty="0"/>
              <a:t> &gt; Outflow </a:t>
            </a:r>
            <a:r>
              <a:rPr lang="hu-HU" dirty="0" err="1"/>
              <a:t>channel</a:t>
            </a:r>
            <a:r>
              <a:rPr lang="en-US" dirty="0"/>
              <a:t> with subaqueous dunes</a:t>
            </a:r>
            <a:endParaRPr lang="hu-HU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8009DDD6-0F49-4361-BD12-A3CAB90024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0" t="3533" r="5428" b="4473"/>
          <a:stretch/>
        </p:blipFill>
        <p:spPr bwMode="auto">
          <a:xfrm>
            <a:off x="6890795" y="15794"/>
            <a:ext cx="5301205" cy="684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78326B5E-6CB7-4CC1-BB22-E8DD79C627B6}"/>
              </a:ext>
            </a:extLst>
          </p:cNvPr>
          <p:cNvSpPr txBox="1"/>
          <p:nvPr/>
        </p:nvSpPr>
        <p:spPr>
          <a:xfrm>
            <a:off x="10891777" y="5925888"/>
            <a:ext cx="879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888888"/>
                </a:solidFill>
                <a:effectLst/>
                <a:latin typeface="Georgia" panose="02040502050405020303" pitchFamily="18" charset="0"/>
              </a:rPr>
              <a:t> Burr (2004).</a:t>
            </a:r>
            <a:endParaRPr lang="en-US" dirty="0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0CF0555E-70CB-4BA7-ADCA-3D3222D28887}"/>
              </a:ext>
            </a:extLst>
          </p:cNvPr>
          <p:cNvSpPr txBox="1"/>
          <p:nvPr/>
        </p:nvSpPr>
        <p:spPr>
          <a:xfrm>
            <a:off x="11522598" y="6382095"/>
            <a:ext cx="879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0" i="0" dirty="0">
                <a:solidFill>
                  <a:schemeClr val="bg1"/>
                </a:solidFill>
                <a:effectLst/>
                <a:latin typeface="HelveticaNeueLT Std Ext" panose="020B0605020202020204" pitchFamily="34" charset="0"/>
              </a:rPr>
              <a:t> Burr (2004).</a:t>
            </a:r>
            <a:endParaRPr lang="en-US" sz="900" dirty="0">
              <a:solidFill>
                <a:schemeClr val="bg1"/>
              </a:solidFill>
              <a:latin typeface="HelveticaNeueLT Std Ext" panose="020B0605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98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Fluvial</a:t>
            </a:r>
            <a:r>
              <a:rPr lang="hu-HU" dirty="0"/>
              <a:t> &gt; </a:t>
            </a:r>
            <a:r>
              <a:rPr lang="hu-HU" dirty="0" err="1"/>
              <a:t>Theater</a:t>
            </a:r>
            <a:r>
              <a:rPr lang="hu-HU" dirty="0"/>
              <a:t> </a:t>
            </a:r>
            <a:r>
              <a:rPr lang="hu-HU" dirty="0" err="1"/>
              <a:t>headed</a:t>
            </a:r>
            <a:r>
              <a:rPr lang="hu-HU" dirty="0"/>
              <a:t> </a:t>
            </a:r>
            <a:r>
              <a:rPr lang="hu-HU" dirty="0" err="1"/>
              <a:t>valley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1815332-7802-48A9-8717-2A0E3305E73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4862" b="22108"/>
          <a:stretch/>
        </p:blipFill>
        <p:spPr>
          <a:xfrm>
            <a:off x="4271642" y="148012"/>
            <a:ext cx="7786134" cy="6517758"/>
          </a:xfrm>
          <a:ln>
            <a:solidFill>
              <a:schemeClr val="bg1"/>
            </a:solidFill>
          </a:ln>
        </p:spPr>
      </p:pic>
      <p:pic>
        <p:nvPicPr>
          <p:cNvPr id="6" name="Kép helye 2">
            <a:extLst>
              <a:ext uri="{FF2B5EF4-FFF2-40B4-BE49-F238E27FC236}">
                <a16:creationId xmlns:a16="http://schemas.microsoft.com/office/drawing/2014/main" id="{974DAF46-522A-45C9-A21D-68A56DD96F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163" t="3061" r="21990" b="3061"/>
          <a:stretch/>
        </p:blipFill>
        <p:spPr>
          <a:xfrm>
            <a:off x="315432" y="192231"/>
            <a:ext cx="3668604" cy="2784886"/>
          </a:xfrm>
          <a:prstGeom prst="roundRect">
            <a:avLst>
              <a:gd name="adj" fmla="val 4380"/>
            </a:avLst>
          </a:prstGeom>
          <a:ln w="38100">
            <a:solidFill>
              <a:schemeClr val="bg1"/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540272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B1A26CF-6830-4833-BC62-A4FC4F37B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04FF616-8BA2-4304-BEC4-64A5FB322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70981E1E-2F3A-4B20-B2AC-EE3FFC0E5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182" y="118499"/>
            <a:ext cx="6837594" cy="6658448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8607B5FE-D666-48FA-95E8-BE3AA56C9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57" y="127555"/>
            <a:ext cx="4668492" cy="5855132"/>
          </a:xfrm>
          <a:prstGeom prst="rect">
            <a:avLst/>
          </a:prstGeom>
        </p:spPr>
      </p:pic>
      <p:sp>
        <p:nvSpPr>
          <p:cNvPr id="11" name="Szöveg helye 3">
            <a:extLst>
              <a:ext uri="{FF2B5EF4-FFF2-40B4-BE49-F238E27FC236}">
                <a16:creationId xmlns:a16="http://schemas.microsoft.com/office/drawing/2014/main" id="{CECE61CE-F1D2-4AC5-872E-265BB61C30DB}"/>
              </a:ext>
            </a:extLst>
          </p:cNvPr>
          <p:cNvSpPr txBox="1">
            <a:spLocks/>
          </p:cNvSpPr>
          <p:nvPr/>
        </p:nvSpPr>
        <p:spPr>
          <a:xfrm>
            <a:off x="134224" y="6172058"/>
            <a:ext cx="10913189" cy="493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 err="1"/>
              <a:t>Fluvial</a:t>
            </a:r>
            <a:r>
              <a:rPr lang="hu-HU" dirty="0"/>
              <a:t> &gt; </a:t>
            </a:r>
            <a:r>
              <a:rPr lang="en-US" dirty="0"/>
              <a:t>Drainage patterns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220025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en-US" dirty="0"/>
              <a:t>Fluvial channels </a:t>
            </a:r>
            <a:r>
              <a:rPr lang="hu-HU" dirty="0"/>
              <a:t>&gt; </a:t>
            </a:r>
            <a:r>
              <a:rPr lang="en-US" dirty="0"/>
              <a:t> Gully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BB0D5A1B-0E77-4F0B-B566-D2131778AA4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66913" r="512"/>
          <a:stretch/>
        </p:blipFill>
        <p:spPr>
          <a:xfrm>
            <a:off x="7028761" y="192229"/>
            <a:ext cx="4913524" cy="6325599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C6FDA827-29A8-4E0B-8E41-BF179599BF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079"/>
          <a:stretch/>
        </p:blipFill>
        <p:spPr>
          <a:xfrm>
            <a:off x="265533" y="192230"/>
            <a:ext cx="3157892" cy="2104239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D8250673-6082-453B-A657-93A36387A7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8166" y="2454155"/>
            <a:ext cx="3989057" cy="401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6068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en-US" dirty="0"/>
              <a:t>Fluvial </a:t>
            </a:r>
            <a:r>
              <a:rPr lang="hu-HU" dirty="0" err="1"/>
              <a:t>channel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Linear</a:t>
            </a:r>
            <a:r>
              <a:rPr lang="hu-HU" dirty="0"/>
              <a:t> </a:t>
            </a:r>
            <a:r>
              <a:rPr lang="hu-HU" dirty="0" err="1"/>
              <a:t>gullies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17A9EAFA-7B42-46AF-A421-F362BE373ED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0451" r="10451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4502460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FEF93C-CE7F-47C3-AFC8-0F072A7F4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84" y="497947"/>
            <a:ext cx="9906000" cy="566738"/>
          </a:xfrm>
        </p:spPr>
        <p:txBody>
          <a:bodyPr/>
          <a:lstStyle/>
          <a:p>
            <a:r>
              <a:rPr lang="en-US" dirty="0"/>
              <a:t>Key concepts</a:t>
            </a:r>
            <a:endParaRPr lang="hu-HU" dirty="0"/>
          </a:p>
        </p:txBody>
      </p:sp>
      <p:sp>
        <p:nvSpPr>
          <p:cNvPr id="5" name="Szöveg helye 3">
            <a:extLst>
              <a:ext uri="{FF2B5EF4-FFF2-40B4-BE49-F238E27FC236}">
                <a16:creationId xmlns:a16="http://schemas.microsoft.com/office/drawing/2014/main" id="{DC64FFB6-FEBF-4932-819F-54C9DBC3C98D}"/>
              </a:ext>
            </a:extLst>
          </p:cNvPr>
          <p:cNvSpPr txBox="1">
            <a:spLocks/>
          </p:cNvSpPr>
          <p:nvPr/>
        </p:nvSpPr>
        <p:spPr>
          <a:xfrm>
            <a:off x="1139584" y="1308551"/>
            <a:ext cx="9906000" cy="50515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800" cap="none" dirty="0" err="1">
                <a:effectLst/>
              </a:rPr>
              <a:t>Fluvial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features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include</a:t>
            </a:r>
            <a:r>
              <a:rPr lang="hu-HU" sz="1800" cap="none" dirty="0">
                <a:effectLst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600" cap="none" dirty="0" err="1">
                <a:effectLst/>
              </a:rPr>
              <a:t>negative</a:t>
            </a:r>
            <a:r>
              <a:rPr lang="hu-HU" sz="1600" cap="none" dirty="0">
                <a:effectLst/>
              </a:rPr>
              <a:t> </a:t>
            </a:r>
            <a:r>
              <a:rPr lang="hu-HU" sz="1600" cap="none" dirty="0" err="1">
                <a:effectLst/>
              </a:rPr>
              <a:t>forms</a:t>
            </a:r>
            <a:r>
              <a:rPr lang="hu-HU" sz="1600" cap="none" dirty="0">
                <a:effectLst/>
              </a:rPr>
              <a:t> (</a:t>
            </a:r>
            <a:r>
              <a:rPr lang="hu-HU" sz="1600" cap="none" dirty="0" err="1">
                <a:effectLst/>
              </a:rPr>
              <a:t>channels</a:t>
            </a:r>
            <a:r>
              <a:rPr lang="hu-HU" sz="1600" cap="none" dirty="0">
                <a:effectLst/>
              </a:rPr>
              <a:t>, </a:t>
            </a:r>
            <a:r>
              <a:rPr lang="hu-HU" sz="1600" cap="none" dirty="0" err="1">
                <a:effectLst/>
              </a:rPr>
              <a:t>valleys</a:t>
            </a:r>
            <a:r>
              <a:rPr lang="hu-HU" sz="1600" cap="none" dirty="0">
                <a:effectLst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600" cap="none" dirty="0" err="1">
                <a:effectLst/>
              </a:rPr>
              <a:t>positive</a:t>
            </a:r>
            <a:r>
              <a:rPr lang="hu-HU" sz="1600" cap="none" dirty="0">
                <a:effectLst/>
              </a:rPr>
              <a:t> </a:t>
            </a:r>
            <a:r>
              <a:rPr lang="hu-HU" sz="1600" cap="none" dirty="0" err="1">
                <a:effectLst/>
              </a:rPr>
              <a:t>forms</a:t>
            </a:r>
            <a:r>
              <a:rPr lang="hu-HU" sz="1600" cap="none" dirty="0">
                <a:effectLst/>
              </a:rPr>
              <a:t> (</a:t>
            </a:r>
            <a:r>
              <a:rPr lang="hu-HU" sz="1600" cap="none" dirty="0" err="1">
                <a:effectLst/>
              </a:rPr>
              <a:t>deposits</a:t>
            </a:r>
            <a:r>
              <a:rPr lang="hu-HU" sz="1600" cap="none" dirty="0">
                <a:effectLst/>
              </a:rPr>
              <a:t>: </a:t>
            </a:r>
            <a:r>
              <a:rPr lang="hu-HU" sz="1600" cap="none" dirty="0" err="1">
                <a:effectLst/>
              </a:rPr>
              <a:t>deltas</a:t>
            </a:r>
            <a:r>
              <a:rPr lang="hu-HU" sz="1600" cap="none" dirty="0">
                <a:effectLst/>
              </a:rPr>
              <a:t>, </a:t>
            </a:r>
            <a:r>
              <a:rPr lang="hu-HU" sz="1600" cap="none" dirty="0" err="1">
                <a:effectLst/>
              </a:rPr>
              <a:t>fluvial</a:t>
            </a:r>
            <a:r>
              <a:rPr lang="hu-HU" sz="1600" cap="none" dirty="0">
                <a:effectLst/>
              </a:rPr>
              <a:t> </a:t>
            </a:r>
            <a:r>
              <a:rPr lang="hu-HU" sz="1600" cap="none" dirty="0" err="1">
                <a:effectLst/>
              </a:rPr>
              <a:t>dunes</a:t>
            </a:r>
            <a:r>
              <a:rPr lang="hu-HU" sz="1600" cap="none" dirty="0">
                <a:effectLst/>
              </a:rPr>
              <a:t>, </a:t>
            </a:r>
            <a:r>
              <a:rPr lang="hu-HU" sz="1600" cap="none" dirty="0" err="1">
                <a:effectLst/>
              </a:rPr>
              <a:t>alluvial</a:t>
            </a:r>
            <a:r>
              <a:rPr lang="hu-HU" sz="1600" cap="none" dirty="0">
                <a:effectLst/>
              </a:rPr>
              <a:t> </a:t>
            </a:r>
            <a:r>
              <a:rPr lang="hu-HU" sz="1600" cap="none" dirty="0" err="1">
                <a:effectLst/>
              </a:rPr>
              <a:t>cones</a:t>
            </a:r>
            <a:r>
              <a:rPr lang="hu-HU" sz="1600" cap="none" dirty="0">
                <a:effectLst/>
              </a:rPr>
              <a:t>) </a:t>
            </a:r>
            <a:endParaRPr lang="en-US" sz="1600" cap="none" dirty="0">
              <a:effectLst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cap="none" dirty="0">
                <a:effectLst/>
              </a:rPr>
              <a:t>Or (partial) ridges by geomorphologic inversion </a:t>
            </a:r>
            <a:r>
              <a:rPr lang="hu-HU" sz="1400" cap="none" dirty="0">
                <a:effectLst/>
              </a:rPr>
              <a:t>and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600" cap="none" dirty="0" err="1">
                <a:effectLst/>
              </a:rPr>
              <a:t>flat</a:t>
            </a:r>
            <a:r>
              <a:rPr lang="hu-HU" sz="1600" cap="none" dirty="0">
                <a:effectLst/>
              </a:rPr>
              <a:t> </a:t>
            </a:r>
            <a:r>
              <a:rPr lang="hu-HU" sz="1600" cap="none" dirty="0" err="1">
                <a:effectLst/>
              </a:rPr>
              <a:t>forms</a:t>
            </a:r>
            <a:r>
              <a:rPr lang="hu-HU" sz="1600" cap="none" dirty="0">
                <a:effectLst/>
              </a:rPr>
              <a:t> (</a:t>
            </a:r>
            <a:r>
              <a:rPr lang="hu-HU" sz="1600" cap="none" dirty="0" err="1">
                <a:effectLst/>
              </a:rPr>
              <a:t>alluvial</a:t>
            </a:r>
            <a:r>
              <a:rPr lang="hu-HU" sz="1600" cap="none" dirty="0">
                <a:effectLst/>
              </a:rPr>
              <a:t> </a:t>
            </a:r>
            <a:r>
              <a:rPr lang="hu-HU" sz="1600" cap="none" dirty="0" err="1">
                <a:effectLst/>
              </a:rPr>
              <a:t>plains</a:t>
            </a:r>
            <a:r>
              <a:rPr lang="hu-HU" sz="1600" cap="none" dirty="0">
                <a:effectLst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800" cap="none" dirty="0" err="1">
                <a:effectLst/>
              </a:rPr>
              <a:t>Sinuous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single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channels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may</a:t>
            </a:r>
            <a:r>
              <a:rPr lang="hu-HU" sz="1800" cap="none" dirty="0">
                <a:effectLst/>
              </a:rPr>
              <a:t> </a:t>
            </a:r>
            <a:r>
              <a:rPr lang="hu-HU" sz="1800" cap="none" dirty="0" err="1">
                <a:effectLst/>
              </a:rPr>
              <a:t>not</a:t>
            </a:r>
            <a:r>
              <a:rPr lang="hu-HU" sz="1800" cap="none" dirty="0">
                <a:effectLst/>
              </a:rPr>
              <a:t> be </a:t>
            </a:r>
            <a:r>
              <a:rPr lang="hu-HU" sz="1800" cap="none" dirty="0" err="1">
                <a:effectLst/>
              </a:rPr>
              <a:t>fluvial</a:t>
            </a:r>
            <a:endParaRPr lang="hu-HU" sz="1800" cap="none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300" cap="none" dirty="0">
              <a:effectLst/>
            </a:endParaRPr>
          </a:p>
          <a:p>
            <a:pPr lvl="1"/>
            <a:endParaRPr lang="hu-HU" sz="1600" cap="none" dirty="0"/>
          </a:p>
        </p:txBody>
      </p:sp>
    </p:spTree>
    <p:extLst>
      <p:ext uri="{BB962C8B-B14F-4D97-AF65-F5344CB8AC3E}">
        <p14:creationId xmlns:p14="http://schemas.microsoft.com/office/powerpoint/2010/main" val="42573234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F7C3BF-7ADE-42CB-84DC-66B063C2B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98" y="570451"/>
            <a:ext cx="10821798" cy="3053593"/>
          </a:xfrm>
        </p:spPr>
        <p:txBody>
          <a:bodyPr>
            <a:normAutofit/>
          </a:bodyPr>
          <a:lstStyle/>
          <a:p>
            <a:r>
              <a:rPr lang="en-US" sz="6600" b="1" dirty="0"/>
              <a:t>LACUSTRINE FEATURES</a:t>
            </a:r>
            <a:endParaRPr lang="hu-HU" sz="3200" i="1" dirty="0"/>
          </a:p>
        </p:txBody>
      </p:sp>
      <p:sp>
        <p:nvSpPr>
          <p:cNvPr id="6" name="Alcím 5">
            <a:extLst>
              <a:ext uri="{FF2B5EF4-FFF2-40B4-BE49-F238E27FC236}">
                <a16:creationId xmlns:a16="http://schemas.microsoft.com/office/drawing/2014/main" id="{82BFB775-A3D8-4291-9145-56FE2298E9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46980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/>
              <a:t>Ponding </a:t>
            </a:r>
            <a:r>
              <a:rPr lang="hu-HU" dirty="0" err="1"/>
              <a:t>liquid</a:t>
            </a:r>
            <a:r>
              <a:rPr lang="hu-HU" dirty="0"/>
              <a:t> &gt;  Lake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914EE65E-87A0-4632-B456-AEF7F276EB7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30" b="57453"/>
          <a:stretch/>
        </p:blipFill>
        <p:spPr>
          <a:xfrm>
            <a:off x="189706" y="192230"/>
            <a:ext cx="11812588" cy="5725550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2662074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/>
              <a:t>Ponding </a:t>
            </a:r>
            <a:r>
              <a:rPr lang="hu-HU" dirty="0" err="1"/>
              <a:t>liquid</a:t>
            </a:r>
            <a:r>
              <a:rPr lang="hu-HU" dirty="0"/>
              <a:t> &gt; </a:t>
            </a:r>
            <a:r>
              <a:rPr lang="hu-HU" dirty="0" err="1"/>
              <a:t>Paleoshoreline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21E0CAC5-D094-4977-803F-062DE927266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9776" b="1977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257481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/>
              <a:t>Ponding </a:t>
            </a:r>
            <a:r>
              <a:rPr lang="hu-HU" dirty="0" err="1"/>
              <a:t>liquid</a:t>
            </a:r>
            <a:r>
              <a:rPr lang="hu-HU" dirty="0"/>
              <a:t> &gt;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lake</a:t>
            </a:r>
            <a:r>
              <a:rPr lang="hu-HU" dirty="0"/>
              <a:t> (</a:t>
            </a:r>
            <a:r>
              <a:rPr lang="hu-HU" dirty="0" err="1"/>
              <a:t>bathtub</a:t>
            </a:r>
            <a:r>
              <a:rPr lang="hu-HU" dirty="0"/>
              <a:t> line)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A4F8A7B2-DB5B-4837-A98D-1F5352AD033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3427" b="23427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6580022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/>
              <a:t>Ponding </a:t>
            </a:r>
            <a:r>
              <a:rPr lang="hu-HU" dirty="0" err="1"/>
              <a:t>liquid</a:t>
            </a:r>
            <a:r>
              <a:rPr lang="hu-HU" dirty="0"/>
              <a:t> &gt;</a:t>
            </a:r>
            <a:r>
              <a:rPr lang="en-US" dirty="0"/>
              <a:t> Delta/</a:t>
            </a:r>
            <a:r>
              <a:rPr lang="hu-HU" dirty="0"/>
              <a:t> </a:t>
            </a:r>
            <a:r>
              <a:rPr lang="en-US" dirty="0"/>
              <a:t>Lacustrine deposit</a:t>
            </a:r>
            <a:endParaRPr lang="hu-HU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A0DA07D-92FE-4A6A-9668-79C36DFF2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987" y="0"/>
            <a:ext cx="77200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093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/>
              <a:t>Ponding </a:t>
            </a:r>
            <a:r>
              <a:rPr lang="hu-HU" dirty="0" err="1"/>
              <a:t>liquid</a:t>
            </a:r>
            <a:r>
              <a:rPr lang="hu-HU" dirty="0"/>
              <a:t> &gt;</a:t>
            </a:r>
            <a:r>
              <a:rPr lang="en-US" dirty="0"/>
              <a:t> Cross stratified subaqueous bedforms</a:t>
            </a:r>
            <a:endParaRPr lang="hu-HU" dirty="0"/>
          </a:p>
        </p:txBody>
      </p:sp>
      <p:pic>
        <p:nvPicPr>
          <p:cNvPr id="7170" name="Picture 2" descr="image">
            <a:extLst>
              <a:ext uri="{FF2B5EF4-FFF2-40B4-BE49-F238E27FC236}">
                <a16:creationId xmlns:a16="http://schemas.microsoft.com/office/drawing/2014/main" id="{3BE97608-ADBC-4395-86D6-A1ED87B97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858" y="0"/>
            <a:ext cx="76692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5152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F7C3BF-7ADE-42CB-84DC-66B063C2B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98" y="570451"/>
            <a:ext cx="10821798" cy="3053593"/>
          </a:xfrm>
        </p:spPr>
        <p:txBody>
          <a:bodyPr>
            <a:normAutofit/>
          </a:bodyPr>
          <a:lstStyle/>
          <a:p>
            <a:r>
              <a:rPr lang="en-US" sz="6600" b="1" dirty="0"/>
              <a:t>DEPOSITS</a:t>
            </a:r>
            <a:endParaRPr lang="hu-HU" sz="3200" i="1" dirty="0"/>
          </a:p>
        </p:txBody>
      </p:sp>
      <p:sp>
        <p:nvSpPr>
          <p:cNvPr id="6" name="Alcím 5">
            <a:extLst>
              <a:ext uri="{FF2B5EF4-FFF2-40B4-BE49-F238E27FC236}">
                <a16:creationId xmlns:a16="http://schemas.microsoft.com/office/drawing/2014/main" id="{82BFB775-A3D8-4291-9145-56FE2298E9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120137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Sedimentary</a:t>
            </a:r>
            <a:r>
              <a:rPr lang="hu-HU" dirty="0"/>
              <a:t> &gt; </a:t>
            </a:r>
            <a:r>
              <a:rPr lang="hu-HU" dirty="0" err="1"/>
              <a:t>Interior</a:t>
            </a:r>
            <a:r>
              <a:rPr lang="hu-HU" dirty="0"/>
              <a:t> </a:t>
            </a:r>
            <a:r>
              <a:rPr lang="hu-HU" dirty="0" err="1"/>
              <a:t>layered</a:t>
            </a:r>
            <a:r>
              <a:rPr lang="hu-HU" dirty="0"/>
              <a:t> </a:t>
            </a:r>
            <a:r>
              <a:rPr lang="hu-HU" dirty="0" err="1"/>
              <a:t>deposit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5B2C11F3-A95E-4062-AF07-8A478C7318C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4801" b="34801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7993548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Sedimentary</a:t>
            </a:r>
            <a:r>
              <a:rPr lang="hu-HU" dirty="0"/>
              <a:t> &gt; </a:t>
            </a:r>
            <a:r>
              <a:rPr lang="hu-HU" dirty="0" err="1"/>
              <a:t>Latitude</a:t>
            </a:r>
            <a:r>
              <a:rPr lang="hu-HU" dirty="0"/>
              <a:t> </a:t>
            </a:r>
            <a:r>
              <a:rPr lang="hu-HU" dirty="0" err="1"/>
              <a:t>dependent</a:t>
            </a:r>
            <a:r>
              <a:rPr lang="hu-HU" dirty="0"/>
              <a:t> </a:t>
            </a:r>
            <a:r>
              <a:rPr lang="hu-HU" dirty="0" err="1"/>
              <a:t>mantle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1363F62A-89E4-460A-B98B-665B4BBD69A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8991" b="18991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466998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Sedimentary</a:t>
            </a:r>
            <a:r>
              <a:rPr lang="hu-HU" dirty="0"/>
              <a:t> &gt; </a:t>
            </a:r>
            <a:r>
              <a:rPr lang="hu-HU" dirty="0" err="1"/>
              <a:t>Friable</a:t>
            </a:r>
            <a:r>
              <a:rPr lang="hu-HU" dirty="0"/>
              <a:t> </a:t>
            </a:r>
            <a:r>
              <a:rPr lang="hu-HU" dirty="0" err="1"/>
              <a:t>layered</a:t>
            </a:r>
            <a:r>
              <a:rPr lang="hu-HU" dirty="0"/>
              <a:t> </a:t>
            </a:r>
            <a:r>
              <a:rPr lang="hu-HU" dirty="0" err="1"/>
              <a:t>deposit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9D34E64-1AAB-41E7-B18D-BC8B25108E9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8545" b="854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9E4E1025-00D8-4878-8344-BBA80F9F4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0054" y="4783872"/>
            <a:ext cx="3615223" cy="188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7738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Sedimentary</a:t>
            </a:r>
            <a:r>
              <a:rPr lang="hu-HU" dirty="0"/>
              <a:t> &gt; </a:t>
            </a:r>
            <a:r>
              <a:rPr lang="hu-HU" dirty="0" err="1"/>
              <a:t>Light</a:t>
            </a:r>
            <a:r>
              <a:rPr lang="hu-HU" dirty="0"/>
              <a:t> </a:t>
            </a:r>
            <a:r>
              <a:rPr lang="hu-HU" dirty="0" err="1"/>
              <a:t>toned</a:t>
            </a:r>
            <a:r>
              <a:rPr lang="hu-HU" dirty="0"/>
              <a:t> </a:t>
            </a:r>
            <a:r>
              <a:rPr lang="hu-HU" dirty="0" err="1"/>
              <a:t>deposit</a:t>
            </a:r>
            <a:endParaRPr lang="hu-HU" dirty="0"/>
          </a:p>
        </p:txBody>
      </p:sp>
      <p:pic>
        <p:nvPicPr>
          <p:cNvPr id="6" name="Kép helye 5">
            <a:extLst>
              <a:ext uri="{FF2B5EF4-FFF2-40B4-BE49-F238E27FC236}">
                <a16:creationId xmlns:a16="http://schemas.microsoft.com/office/drawing/2014/main" id="{37AFD183-6BB1-47A1-BE17-E56D8A922AF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580" b="658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915472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Sedimentary</a:t>
            </a:r>
            <a:r>
              <a:rPr lang="hu-HU" dirty="0"/>
              <a:t> &gt; </a:t>
            </a:r>
            <a:r>
              <a:rPr lang="hu-HU" dirty="0" err="1"/>
              <a:t>Polar</a:t>
            </a:r>
            <a:r>
              <a:rPr lang="hu-HU" dirty="0"/>
              <a:t> </a:t>
            </a:r>
            <a:r>
              <a:rPr lang="hu-HU" dirty="0" err="1"/>
              <a:t>layered</a:t>
            </a:r>
            <a:r>
              <a:rPr lang="hu-HU" dirty="0"/>
              <a:t> </a:t>
            </a:r>
            <a:r>
              <a:rPr lang="hu-HU" dirty="0" err="1"/>
              <a:t>deposit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E70B94B-46B8-4EAE-A347-47266A00A52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005" b="300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2714821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zit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TM03457485[[fn=Szita]]</Template>
  <TotalTime>23</TotalTime>
  <Words>281</Words>
  <Application>Microsoft Office PowerPoint</Application>
  <PresentationFormat>Szélesvásznú</PresentationFormat>
  <Paragraphs>56</Paragraphs>
  <Slides>41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41</vt:i4>
      </vt:variant>
    </vt:vector>
  </HeadingPairs>
  <TitlesOfParts>
    <vt:vector size="46" baseType="lpstr">
      <vt:lpstr>Arial</vt:lpstr>
      <vt:lpstr>Century Gothic</vt:lpstr>
      <vt:lpstr>Georgia</vt:lpstr>
      <vt:lpstr>HelveticaNeueLT Std Ext</vt:lpstr>
      <vt:lpstr>Szita</vt:lpstr>
      <vt:lpstr>Planetary landforms  A visual introduction to planetary geomorphology FLUVIAL, LACUSTRINE, DEPOSITS</vt:lpstr>
      <vt:lpstr>FLUVIAL FEATURES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Key concepts</vt:lpstr>
      <vt:lpstr>LACUSTRINE FEATURES</vt:lpstr>
      <vt:lpstr>PowerPoint-bemutató</vt:lpstr>
      <vt:lpstr>PowerPoint-bemutató</vt:lpstr>
      <vt:lpstr>PowerPoint-bemutató</vt:lpstr>
      <vt:lpstr>PowerPoint-bemutató</vt:lpstr>
      <vt:lpstr>PowerPoint-bemutató</vt:lpstr>
      <vt:lpstr>DEPOSITS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Planetary landforms  A visual introduction to planetary geomorphology FLUVIAL, LACUSTRINE, DEPOSITS</dc:title>
  <dc:creator>HH</dc:creator>
  <cp:lastModifiedBy>Ed</cp:lastModifiedBy>
  <cp:revision>6</cp:revision>
  <dcterms:created xsi:type="dcterms:W3CDTF">2019-10-24T19:59:11Z</dcterms:created>
  <dcterms:modified xsi:type="dcterms:W3CDTF">2021-12-01T10:52:06Z</dcterms:modified>
</cp:coreProperties>
</file>