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667" r:id="rId2"/>
    <p:sldId id="620" r:id="rId3"/>
    <p:sldId id="498" r:id="rId4"/>
    <p:sldId id="499" r:id="rId5"/>
    <p:sldId id="500" r:id="rId6"/>
    <p:sldId id="501" r:id="rId7"/>
    <p:sldId id="502" r:id="rId8"/>
    <p:sldId id="503" r:id="rId9"/>
    <p:sldId id="504" r:id="rId10"/>
    <p:sldId id="505" r:id="rId11"/>
    <p:sldId id="506" r:id="rId12"/>
    <p:sldId id="507" r:id="rId13"/>
    <p:sldId id="518" r:id="rId14"/>
    <p:sldId id="520" r:id="rId15"/>
    <p:sldId id="521" r:id="rId16"/>
    <p:sldId id="522" r:id="rId17"/>
    <p:sldId id="523" r:id="rId18"/>
    <p:sldId id="524" r:id="rId19"/>
    <p:sldId id="525" r:id="rId20"/>
    <p:sldId id="526" r:id="rId21"/>
    <p:sldId id="527" r:id="rId22"/>
    <p:sldId id="528" r:id="rId23"/>
    <p:sldId id="529" r:id="rId24"/>
    <p:sldId id="530" r:id="rId25"/>
    <p:sldId id="531" r:id="rId26"/>
    <p:sldId id="453" r:id="rId27"/>
    <p:sldId id="454" r:id="rId28"/>
    <p:sldId id="455" r:id="rId29"/>
    <p:sldId id="456" r:id="rId30"/>
    <p:sldId id="457" r:id="rId31"/>
    <p:sldId id="458" r:id="rId32"/>
    <p:sldId id="459" r:id="rId33"/>
    <p:sldId id="460" r:id="rId34"/>
    <p:sldId id="461" r:id="rId35"/>
    <p:sldId id="462" r:id="rId36"/>
    <p:sldId id="463" r:id="rId37"/>
    <p:sldId id="475" r:id="rId38"/>
    <p:sldId id="476" r:id="rId39"/>
    <p:sldId id="477" r:id="rId40"/>
    <p:sldId id="478" r:id="rId41"/>
    <p:sldId id="479" r:id="rId42"/>
    <p:sldId id="480" r:id="rId43"/>
    <p:sldId id="481" r:id="rId44"/>
    <p:sldId id="482" r:id="rId45"/>
    <p:sldId id="438" r:id="rId46"/>
    <p:sldId id="483" r:id="rId47"/>
    <p:sldId id="543" r:id="rId48"/>
    <p:sldId id="555" r:id="rId49"/>
    <p:sldId id="544" r:id="rId50"/>
    <p:sldId id="545" r:id="rId51"/>
    <p:sldId id="547" r:id="rId52"/>
    <p:sldId id="548" r:id="rId53"/>
    <p:sldId id="423" r:id="rId54"/>
    <p:sldId id="549" r:id="rId55"/>
    <p:sldId id="494" r:id="rId56"/>
    <p:sldId id="668" r:id="rId57"/>
    <p:sldId id="550" r:id="rId58"/>
    <p:sldId id="551" r:id="rId59"/>
    <p:sldId id="552" r:id="rId60"/>
    <p:sldId id="553" r:id="rId61"/>
    <p:sldId id="554" r:id="rId62"/>
    <p:sldId id="452" r:id="rId63"/>
    <p:sldId id="599" r:id="rId64"/>
    <p:sldId id="663" r:id="rId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522047"/>
          </a:xfrm>
        </p:spPr>
        <p:txBody>
          <a:bodyPr>
            <a:normAutofit/>
          </a:bodyPr>
          <a:lstStyle/>
          <a:p>
            <a:r>
              <a:rPr lang="hu-HU" sz="6600" b="1" dirty="0" err="1"/>
              <a:t>Planetary</a:t>
            </a:r>
            <a:r>
              <a:rPr lang="hu-HU" sz="6600" b="1" dirty="0"/>
              <a:t> </a:t>
            </a:r>
            <a:r>
              <a:rPr lang="hu-HU" sz="6600" b="1" dirty="0" err="1"/>
              <a:t>landforms</a:t>
            </a:r>
            <a:br>
              <a:rPr lang="hu-HU" dirty="0"/>
            </a:br>
            <a:br>
              <a:rPr lang="hu-HU" dirty="0"/>
            </a:br>
            <a:r>
              <a:rPr lang="hu-HU" sz="3200" i="1" dirty="0"/>
              <a:t>A </a:t>
            </a:r>
            <a:r>
              <a:rPr lang="hu-HU" sz="3200" i="1" dirty="0" err="1"/>
              <a:t>visual</a:t>
            </a:r>
            <a:r>
              <a:rPr lang="hu-HU" sz="3200" i="1" dirty="0"/>
              <a:t> </a:t>
            </a:r>
            <a:r>
              <a:rPr lang="hu-HU" sz="3200" i="1" dirty="0" err="1"/>
              <a:t>introduction</a:t>
            </a:r>
            <a:r>
              <a:rPr lang="en-US" sz="3200" i="1" dirty="0"/>
              <a:t> to</a:t>
            </a:r>
            <a:br>
              <a:rPr lang="en-US" sz="3200" i="1" dirty="0"/>
            </a:br>
            <a:r>
              <a:rPr lang="en-US" sz="3200" i="1" dirty="0"/>
              <a:t>planetary geomorphology</a:t>
            </a:r>
            <a:br>
              <a:rPr lang="hu-HU" sz="3200" i="1" dirty="0"/>
            </a:br>
            <a:r>
              <a:rPr lang="hu-HU" sz="32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VOLCANISM</a:t>
            </a:r>
            <a:endParaRPr lang="hu-HU" sz="3200" b="1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DCEFF37-F020-4428-A52E-046D26E94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186" y="4884234"/>
            <a:ext cx="8676222" cy="1338146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hu-HU" sz="1800" dirty="0"/>
              <a:t>HENRIK HARGITAI   </a:t>
            </a:r>
            <a:endParaRPr lang="en-US" sz="1800" dirty="0"/>
          </a:p>
          <a:p>
            <a:r>
              <a:rPr lang="hu-HU" sz="1400" dirty="0"/>
              <a:t>2019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2D76585-4795-4236-BED1-95595F87AFC5}"/>
              </a:ext>
            </a:extLst>
          </p:cNvPr>
          <p:cNvSpPr txBox="1"/>
          <p:nvPr/>
        </p:nvSpPr>
        <p:spPr>
          <a:xfrm>
            <a:off x="234176" y="6222380"/>
            <a:ext cx="5861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/>
              <a:t>Definitions</a:t>
            </a:r>
            <a:r>
              <a:rPr lang="hu-HU" sz="1600" dirty="0"/>
              <a:t> in </a:t>
            </a:r>
            <a:r>
              <a:rPr lang="hu-HU" sz="1600" dirty="0" err="1"/>
              <a:t>the</a:t>
            </a:r>
            <a:r>
              <a:rPr lang="hu-HU" sz="1600" dirty="0"/>
              <a:t> </a:t>
            </a:r>
            <a:r>
              <a:rPr lang="hu-HU" sz="1600" dirty="0" err="1"/>
              <a:t>Notes</a:t>
            </a:r>
            <a:r>
              <a:rPr lang="hu-HU" sz="1600" dirty="0"/>
              <a:t> </a:t>
            </a:r>
            <a:r>
              <a:rPr lang="hu-HU" sz="1600" dirty="0" err="1"/>
              <a:t>section</a:t>
            </a:r>
            <a:endParaRPr lang="hu-HU" sz="16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C46F634-6C8C-4D55-AD15-591C92BC36C9}"/>
              </a:ext>
            </a:extLst>
          </p:cNvPr>
          <p:cNvSpPr txBox="1"/>
          <p:nvPr/>
        </p:nvSpPr>
        <p:spPr>
          <a:xfrm>
            <a:off x="7081024" y="5765180"/>
            <a:ext cx="4728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err="1"/>
              <a:t>csplanetolg17em</a:t>
            </a:r>
            <a:endParaRPr lang="en-US" dirty="0"/>
          </a:p>
          <a:p>
            <a:pPr algn="r"/>
            <a:r>
              <a:rPr lang="hu-HU" dirty="0"/>
              <a:t>FÖL/1/</a:t>
            </a:r>
            <a:r>
              <a:rPr lang="hu-HU" dirty="0" err="1"/>
              <a:t>075E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6910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Volcanic forms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236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Eruptive</a:t>
            </a:r>
            <a:r>
              <a:rPr lang="hu-HU" dirty="0"/>
              <a:t> center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158A978-3120-416D-9BBA-167F1D5C4D8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51063" b="-184"/>
          <a:stretch/>
        </p:blipFill>
        <p:spPr>
          <a:xfrm>
            <a:off x="189706" y="192229"/>
            <a:ext cx="11812588" cy="5631795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E8A1E22-D37C-4953-BC13-9AEF95886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966" y="380349"/>
            <a:ext cx="5162700" cy="525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309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Dome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928D91F-662D-44A2-B176-4FF12FD7176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236" b="1723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6465C07-C00D-4035-9EDA-4EB827D85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451260"/>
            <a:ext cx="5140712" cy="143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4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mare</a:t>
            </a:r>
            <a:r>
              <a:rPr lang="hu-HU" dirty="0"/>
              <a:t> </a:t>
            </a:r>
            <a:r>
              <a:rPr lang="hu-HU" dirty="0" err="1"/>
              <a:t>dome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EA6D27B-6618-4DA6-9FAF-49D3E52C3E6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773" b="977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55324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nonmare</a:t>
            </a:r>
            <a:r>
              <a:rPr lang="hu-HU" dirty="0"/>
              <a:t> </a:t>
            </a:r>
            <a:r>
              <a:rPr lang="hu-HU" dirty="0" err="1"/>
              <a:t>dome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F8E0D19-8FA0-4526-9563-87E995D8700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498" b="2349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6403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intermediate</a:t>
            </a:r>
            <a:r>
              <a:rPr lang="hu-HU" dirty="0"/>
              <a:t> </a:t>
            </a:r>
            <a:r>
              <a:rPr lang="hu-HU" dirty="0" err="1"/>
              <a:t>volcano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9D080DD-0332-4EC3-8F6D-E44D86038B4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0571" b="3057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70712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scalloped</a:t>
            </a:r>
            <a:r>
              <a:rPr lang="hu-HU" dirty="0"/>
              <a:t> margin </a:t>
            </a:r>
            <a:r>
              <a:rPr lang="hu-HU" dirty="0" err="1"/>
              <a:t>dome</a:t>
            </a:r>
            <a:r>
              <a:rPr lang="hu-HU" dirty="0"/>
              <a:t> / </a:t>
            </a:r>
            <a:r>
              <a:rPr lang="hu-HU" dirty="0" err="1"/>
              <a:t>tick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1C253CE-2370-46F6-9978-9034BB2567A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890" b="2189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29011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thumbprint</a:t>
            </a:r>
            <a:r>
              <a:rPr lang="hu-HU" dirty="0"/>
              <a:t>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0002872-8BCC-4BA6-809C-E509CE6C8D7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4508" b="3450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34718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steep</a:t>
            </a:r>
            <a:r>
              <a:rPr lang="hu-HU" dirty="0"/>
              <a:t> </a:t>
            </a:r>
            <a:r>
              <a:rPr lang="hu-HU" dirty="0" err="1"/>
              <a:t>sided</a:t>
            </a:r>
            <a:r>
              <a:rPr lang="hu-HU" dirty="0"/>
              <a:t> </a:t>
            </a:r>
            <a:r>
              <a:rPr lang="hu-HU" dirty="0" err="1"/>
              <a:t>dome</a:t>
            </a:r>
            <a:endParaRPr lang="hu-HU" dirty="0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C6940D71-D06F-4056-8CA5-ED78E79B0AB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37" b="243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21045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steep</a:t>
            </a:r>
            <a:r>
              <a:rPr lang="hu-HU" dirty="0"/>
              <a:t> </a:t>
            </a:r>
            <a:r>
              <a:rPr lang="hu-HU" dirty="0" err="1"/>
              <a:t>sided</a:t>
            </a:r>
            <a:r>
              <a:rPr lang="hu-HU" dirty="0"/>
              <a:t> </a:t>
            </a:r>
            <a:r>
              <a:rPr lang="hu-HU" dirty="0" err="1"/>
              <a:t>dome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8AF1ADF-FB78-49F0-9D3D-968B71A57E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738" r="473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68287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radially</a:t>
            </a:r>
            <a:r>
              <a:rPr lang="hu-HU" dirty="0"/>
              <a:t> </a:t>
            </a:r>
            <a:r>
              <a:rPr lang="hu-HU" dirty="0" err="1"/>
              <a:t>patterned</a:t>
            </a:r>
            <a:r>
              <a:rPr lang="hu-HU" dirty="0"/>
              <a:t> </a:t>
            </a:r>
            <a:r>
              <a:rPr lang="hu-HU" dirty="0" err="1"/>
              <a:t>intermediate</a:t>
            </a:r>
            <a:r>
              <a:rPr lang="hu-HU" dirty="0"/>
              <a:t> </a:t>
            </a:r>
            <a:r>
              <a:rPr lang="hu-HU" dirty="0" err="1"/>
              <a:t>volcano</a:t>
            </a:r>
            <a:r>
              <a:rPr lang="hu-HU" dirty="0"/>
              <a:t> / </a:t>
            </a:r>
            <a:r>
              <a:rPr lang="hu-HU" dirty="0" err="1"/>
              <a:t>anemone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73CAD29-5117-4A28-ADF5-10E67AA20B7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360" b="1436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15705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Ponding </a:t>
            </a:r>
            <a:r>
              <a:rPr lang="hu-HU" dirty="0" err="1"/>
              <a:t>liquid</a:t>
            </a:r>
            <a:r>
              <a:rPr lang="hu-HU" dirty="0"/>
              <a:t> &gt; </a:t>
            </a:r>
            <a:r>
              <a:rPr lang="hu-HU" dirty="0" err="1"/>
              <a:t>Lava</a:t>
            </a:r>
            <a:r>
              <a:rPr lang="hu-HU" dirty="0"/>
              <a:t> </a:t>
            </a:r>
            <a:r>
              <a:rPr lang="hu-HU" dirty="0" err="1"/>
              <a:t>lake</a:t>
            </a:r>
            <a:endParaRPr lang="hu-HU" dirty="0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8E0CDE87-ABC1-4BB7-AF4B-A4B00F85FF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541" b="1154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45902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Shield</a:t>
            </a:r>
            <a:r>
              <a:rPr lang="hu-HU" dirty="0"/>
              <a:t> </a:t>
            </a:r>
            <a:r>
              <a:rPr lang="hu-HU" dirty="0" err="1"/>
              <a:t>volcano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F7F6A47-CF50-4986-89C7-BE66154EEF2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207" b="420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68328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shield</a:t>
            </a:r>
            <a:r>
              <a:rPr lang="hu-HU" dirty="0"/>
              <a:t> </a:t>
            </a:r>
            <a:r>
              <a:rPr lang="hu-HU" dirty="0" err="1"/>
              <a:t>volcano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1A98973-A8CB-436F-987A-CD73BADBE6A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274" b="927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0C54BF0-D8CF-419D-A8E9-5A795B91D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669" y="5339890"/>
            <a:ext cx="4572000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90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shield</a:t>
            </a:r>
            <a:r>
              <a:rPr lang="hu-HU" dirty="0"/>
              <a:t> </a:t>
            </a:r>
            <a:r>
              <a:rPr lang="hu-HU" dirty="0" err="1"/>
              <a:t>field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4041513-E216-407A-A7B4-DFCA61A00B0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355" r="1635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79545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basaltic</a:t>
            </a:r>
            <a:r>
              <a:rPr lang="hu-HU" dirty="0"/>
              <a:t> ? ring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61BAAAB-5D60-44D1-B630-BE02AF78DEF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659" r="365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85198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Cinder</a:t>
            </a:r>
            <a:r>
              <a:rPr lang="hu-HU" dirty="0"/>
              <a:t> </a:t>
            </a:r>
            <a:r>
              <a:rPr lang="hu-HU" dirty="0" err="1"/>
              <a:t>cone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9DFE05E-4D56-4941-954F-EBC341BB31D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1459" b="3145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01584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low</a:t>
            </a:r>
            <a:r>
              <a:rPr lang="hu-HU" dirty="0"/>
              <a:t> </a:t>
            </a:r>
            <a:r>
              <a:rPr lang="hu-HU" dirty="0" err="1"/>
              <a:t>shield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45B157D-AB73-4976-8AC7-A7BE12887B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386" b="2538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24566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tuff</a:t>
            </a:r>
            <a:r>
              <a:rPr lang="hu-HU" dirty="0"/>
              <a:t> ring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2FBB199-792F-40D7-89E5-2BEF9EA2179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0150" b="3015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58611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highland</a:t>
            </a:r>
            <a:r>
              <a:rPr lang="hu-HU" dirty="0"/>
              <a:t> </a:t>
            </a:r>
            <a:r>
              <a:rPr lang="hu-HU" dirty="0" err="1"/>
              <a:t>patera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5F0C0F4-DB67-48C4-84A0-56225ACFD67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390" b="2039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96462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rootless</a:t>
            </a:r>
            <a:r>
              <a:rPr lang="hu-HU" dirty="0"/>
              <a:t> </a:t>
            </a:r>
            <a:r>
              <a:rPr lang="hu-HU" dirty="0" err="1"/>
              <a:t>cones</a:t>
            </a:r>
            <a:r>
              <a:rPr lang="hu-HU" dirty="0"/>
              <a:t> (?)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B2E3766-2254-4AED-B3CB-607F8E0BA7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0" b="15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16900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Tumuli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E94E7CC-3C8B-482D-87AF-06E29F31152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47868" b="449"/>
          <a:stretch/>
        </p:blipFill>
        <p:spPr>
          <a:xfrm>
            <a:off x="189706" y="192230"/>
            <a:ext cx="11812588" cy="522383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DC79C17-F31E-454D-A889-5BBB9F61EC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78" t="64717" r="-762" b="-762"/>
          <a:stretch/>
        </p:blipFill>
        <p:spPr>
          <a:xfrm>
            <a:off x="7077309" y="4610199"/>
            <a:ext cx="4676078" cy="20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44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kipuka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9274B3D-62E3-46ED-AA91-58CBDF72B88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425" b="1442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04366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constructs</a:t>
            </a:r>
            <a:r>
              <a:rPr lang="hu-HU" dirty="0"/>
              <a:t> &gt; </a:t>
            </a:r>
            <a:r>
              <a:rPr lang="hu-HU" dirty="0" err="1"/>
              <a:t>Mud</a:t>
            </a:r>
            <a:r>
              <a:rPr lang="hu-HU" dirty="0"/>
              <a:t> </a:t>
            </a:r>
            <a:r>
              <a:rPr lang="hu-HU" dirty="0" err="1"/>
              <a:t>volcanoes</a:t>
            </a:r>
            <a:r>
              <a:rPr lang="hu-HU" dirty="0"/>
              <a:t> ?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F10A2C0-AC4E-4687-8A12-0952B19DE4A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3091" b="13091"/>
          <a:stretch>
            <a:fillRect/>
          </a:stretch>
        </p:blipFill>
        <p:spPr>
          <a:xfrm>
            <a:off x="2865862" y="1499718"/>
            <a:ext cx="9156275" cy="450738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A6FCA56-FCAF-43DB-8A82-77F707C74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62" y="151555"/>
            <a:ext cx="2474177" cy="395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97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intrusion</a:t>
            </a:r>
            <a:r>
              <a:rPr lang="hu-HU" dirty="0"/>
              <a:t> </a:t>
            </a:r>
            <a:r>
              <a:rPr lang="hu-HU" dirty="0" err="1"/>
              <a:t>structure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4996E9C-A2A9-4BA0-825E-87ADB212B7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185" b="1918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70511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</a:t>
            </a:r>
            <a:r>
              <a:rPr lang="hu-HU" dirty="0" err="1"/>
              <a:t>Dike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BA680F7-7596-4B32-A734-15C2DEC3CAB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460" b="2246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37655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</a:t>
            </a:r>
            <a:r>
              <a:rPr lang="hu-HU" dirty="0" err="1"/>
              <a:t>Columnar</a:t>
            </a:r>
            <a:r>
              <a:rPr lang="hu-HU" dirty="0"/>
              <a:t> </a:t>
            </a:r>
            <a:r>
              <a:rPr lang="hu-HU" dirty="0" err="1"/>
              <a:t>joint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975317C-6DAB-4DA8-8563-9FFE95770CA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102" r="1210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52345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</a:t>
            </a:r>
            <a:r>
              <a:rPr lang="hu-HU" dirty="0" err="1"/>
              <a:t>festoon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BB755AB-8CC6-47D6-B3C6-84483812902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94" r="29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07431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</a:t>
            </a:r>
            <a:r>
              <a:rPr lang="hu-HU" dirty="0" err="1"/>
              <a:t>platy</a:t>
            </a:r>
            <a:r>
              <a:rPr lang="hu-HU" dirty="0"/>
              <a:t> </a:t>
            </a:r>
            <a:r>
              <a:rPr lang="hu-HU" dirty="0" err="1"/>
              <a:t>material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CAF1180-0466-4FFF-A187-BA603CC37D3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765" b="2276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3487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</a:t>
            </a:r>
            <a:r>
              <a:rPr lang="hu-HU" dirty="0" err="1"/>
              <a:t>inflated</a:t>
            </a:r>
            <a:r>
              <a:rPr lang="hu-HU" dirty="0"/>
              <a:t> </a:t>
            </a:r>
            <a:r>
              <a:rPr lang="hu-HU" dirty="0" err="1"/>
              <a:t>lava</a:t>
            </a:r>
            <a:r>
              <a:rPr lang="hu-HU" dirty="0"/>
              <a:t> flow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73C9A74-B8B8-4ADC-B616-59CBCB72FAE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878" b="1787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20669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</a:t>
            </a:r>
            <a:r>
              <a:rPr lang="hu-HU" dirty="0" err="1"/>
              <a:t>caldera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BBCAA74-6C97-4962-9A78-AE22B79AEB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825" b="1782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7D1A758-6A68-48DA-86E7-118CB9084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477" y="4820260"/>
            <a:ext cx="4328973" cy="184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087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</a:t>
            </a:r>
            <a:r>
              <a:rPr lang="hu-HU" dirty="0" err="1"/>
              <a:t>fissure</a:t>
            </a:r>
            <a:r>
              <a:rPr lang="hu-HU" dirty="0"/>
              <a:t> </a:t>
            </a:r>
            <a:r>
              <a:rPr lang="hu-HU" dirty="0" err="1"/>
              <a:t>vent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1350EA9-0838-46C2-BDA2-D7021980208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081" b="2308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67770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Pit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CBE082B-E3B5-4722-935F-5E84DC488C8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8274" t="30370" r="34011" b="18263"/>
          <a:stretch/>
        </p:blipFill>
        <p:spPr>
          <a:xfrm rot="16200000">
            <a:off x="3277778" y="-2750270"/>
            <a:ext cx="5636443" cy="11521443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02928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Pit </a:t>
            </a:r>
            <a:r>
              <a:rPr lang="hu-HU" dirty="0" err="1"/>
              <a:t>floor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9564368A-23FC-4A12-92A3-33EF75C9520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262" r="626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012620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, </a:t>
            </a:r>
            <a:r>
              <a:rPr lang="hu-HU" dirty="0" err="1"/>
              <a:t>magmatic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&gt; </a:t>
            </a:r>
            <a:r>
              <a:rPr lang="hu-HU" dirty="0" err="1"/>
              <a:t>Pits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floor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49841D4-9311-4DCD-A80D-A8D332B85C7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8269" b="37324"/>
          <a:stretch/>
        </p:blipFill>
        <p:spPr>
          <a:xfrm>
            <a:off x="189706" y="192230"/>
            <a:ext cx="11812588" cy="5896765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07307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Dark</a:t>
            </a:r>
            <a:r>
              <a:rPr lang="hu-HU" dirty="0"/>
              <a:t> </a:t>
            </a:r>
            <a:r>
              <a:rPr lang="hu-HU" dirty="0" err="1"/>
              <a:t>mantle</a:t>
            </a:r>
            <a:r>
              <a:rPr lang="hu-HU" dirty="0"/>
              <a:t> </a:t>
            </a:r>
            <a:r>
              <a:rPr lang="hu-HU" dirty="0" err="1"/>
              <a:t>deposit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51EAFA9-2FA7-4416-98AD-A4883ECFBC4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344" b="2434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9F91794-1FDD-46FD-9051-1C26E2118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07" y="4125951"/>
            <a:ext cx="3261352" cy="150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98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Diffuse</a:t>
            </a:r>
            <a:r>
              <a:rPr lang="hu-HU" dirty="0"/>
              <a:t> </a:t>
            </a:r>
            <a:r>
              <a:rPr lang="hu-HU" dirty="0" err="1"/>
              <a:t>deposit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7DB4BD5-52CB-454D-B94E-B5DCBD6F8C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992" b="1599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374402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Bright</a:t>
            </a:r>
            <a:r>
              <a:rPr lang="hu-HU" dirty="0"/>
              <a:t> </a:t>
            </a:r>
            <a:r>
              <a:rPr lang="hu-HU" dirty="0" err="1"/>
              <a:t>plains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910265B-94D3-4B7F-B158-066BE1328E7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551" b="555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602449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plain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1385A16-1EB8-4B76-8949-A31910286F4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73" b="77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086381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Mare</a:t>
            </a:r>
            <a:r>
              <a:rPr lang="hu-HU" dirty="0"/>
              <a:t>, Moon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87CA6C0-21E4-4458-90A3-31D23D69E44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038" r="1603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84C4DF1-92A2-4F2E-AAD0-926FA7E0B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709" y="3813716"/>
            <a:ext cx="5303744" cy="276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1999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High</a:t>
            </a:r>
            <a:r>
              <a:rPr lang="hu-HU" dirty="0"/>
              <a:t> </a:t>
            </a:r>
            <a:r>
              <a:rPr lang="hu-HU" dirty="0" err="1"/>
              <a:t>rflectance</a:t>
            </a:r>
            <a:r>
              <a:rPr lang="hu-HU" dirty="0"/>
              <a:t> </a:t>
            </a:r>
            <a:r>
              <a:rPr lang="hu-HU" dirty="0" err="1"/>
              <a:t>plains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2D6AFC3-2469-4489-B0C6-077F613D1AE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386" b="2538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226022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Intercrater</a:t>
            </a:r>
            <a:r>
              <a:rPr lang="hu-HU" dirty="0"/>
              <a:t> </a:t>
            </a:r>
            <a:r>
              <a:rPr lang="hu-HU" dirty="0" err="1"/>
              <a:t>plains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32DBDC5-A191-488D-BC29-069746F61B7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149" b="2214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735684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</a:t>
            </a:r>
            <a:r>
              <a:rPr lang="hu-HU" dirty="0" err="1"/>
              <a:t>Layered</a:t>
            </a:r>
            <a:r>
              <a:rPr lang="hu-HU" dirty="0"/>
              <a:t> </a:t>
            </a:r>
            <a:r>
              <a:rPr lang="hu-HU" dirty="0" err="1"/>
              <a:t>plains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2D6C4E8-F658-4BDE-8239-2737226F07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885" b="388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587907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related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Cryovolcano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EACC729-C78D-4DCE-819A-4D273CD9E3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915" b="1991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11599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Impact melts </a:t>
            </a:r>
            <a:r>
              <a:rPr lang="hu-HU" dirty="0"/>
              <a:t>&gt; </a:t>
            </a:r>
            <a:r>
              <a:rPr lang="hu-HU" dirty="0" err="1"/>
              <a:t>Crater</a:t>
            </a:r>
            <a:r>
              <a:rPr lang="hu-HU" dirty="0"/>
              <a:t> outflow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E59F223-5221-4CF4-9852-D6EE9FE08F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559" b="355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651597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Volcanic </a:t>
            </a:r>
            <a:r>
              <a:rPr lang="hu-HU" dirty="0"/>
              <a:t>&gt; </a:t>
            </a:r>
            <a:r>
              <a:rPr lang="hu-HU" dirty="0" err="1"/>
              <a:t>Pressure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1A5518C-7326-49CF-88D5-DB3E139672D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039" r="803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57AE52F-7E49-4BC5-8CFC-194FDEE53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556" y="4000629"/>
            <a:ext cx="2129274" cy="266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073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</a:t>
            </a:r>
            <a:r>
              <a:rPr lang="hu-HU" dirty="0" err="1"/>
              <a:t>Lava</a:t>
            </a:r>
            <a:r>
              <a:rPr lang="hu-HU" dirty="0"/>
              <a:t> </a:t>
            </a:r>
            <a:r>
              <a:rPr lang="hu-HU" dirty="0" err="1"/>
              <a:t>coil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DB21B20-3159-495A-AEED-4CD6C601B96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145" b="614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253454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</a:t>
            </a:r>
            <a:r>
              <a:rPr lang="hu-HU" dirty="0" err="1"/>
              <a:t>Levee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3D299C4-BE55-4414-A5E0-A3CCD0385F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666" b="266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29439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Channel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BD52B31-F328-4083-B97E-31F3DA5600C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978" b="997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567008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</a:t>
            </a:r>
            <a:r>
              <a:rPr lang="hu-HU" dirty="0" err="1"/>
              <a:t>Lava</a:t>
            </a:r>
            <a:r>
              <a:rPr lang="hu-HU" dirty="0"/>
              <a:t> </a:t>
            </a:r>
            <a:r>
              <a:rPr lang="hu-HU" dirty="0" err="1"/>
              <a:t>channel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F577873-4626-4E48-9B11-C60626CE161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8060" b="806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657914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</a:t>
            </a:r>
            <a:r>
              <a:rPr lang="hu-HU" dirty="0" err="1"/>
              <a:t>Sinuous</a:t>
            </a:r>
            <a:r>
              <a:rPr lang="hu-HU" dirty="0"/>
              <a:t> </a:t>
            </a:r>
            <a:r>
              <a:rPr lang="hu-HU" dirty="0" err="1"/>
              <a:t>rille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581CCAA-475F-4F20-BA95-CC41E86BA66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1801" b="3180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294174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Erosional forms </a:t>
            </a:r>
            <a:r>
              <a:rPr lang="hu-HU" dirty="0"/>
              <a:t>&gt; </a:t>
            </a:r>
            <a:r>
              <a:rPr lang="hu-HU" dirty="0" err="1"/>
              <a:t>Chaotic</a:t>
            </a:r>
            <a:r>
              <a:rPr lang="hu-HU" dirty="0"/>
              <a:t> terrain Venus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40049A8-DF10-4369-B77F-ACB0CB2A2A0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109" b="1610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121301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</a:t>
            </a:r>
            <a:r>
              <a:rPr lang="hu-HU" dirty="0" err="1"/>
              <a:t>Canali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8619DDA-F3C9-4074-9108-23C23AFEE68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138" b="1613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136731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Volcanic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Crevasse</a:t>
            </a:r>
            <a:r>
              <a:rPr lang="hu-HU" dirty="0"/>
              <a:t> </a:t>
            </a:r>
            <a:r>
              <a:rPr lang="hu-HU" dirty="0" err="1"/>
              <a:t>splay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D5B4517-C869-4834-830D-07F9F75626A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9933" b="38748"/>
          <a:stretch/>
        </p:blipFill>
        <p:spPr>
          <a:xfrm>
            <a:off x="189706" y="192230"/>
            <a:ext cx="11812588" cy="5613009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104295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5DA2A1-7F99-4B63-A8CC-763811E5F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AE82DFA6-AB6E-43A0-B2F9-010EEDE3A59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55152" b="833"/>
          <a:stretch/>
        </p:blipFill>
        <p:spPr>
          <a:xfrm>
            <a:off x="275541" y="211275"/>
            <a:ext cx="11637743" cy="5307023"/>
          </a:xfr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8A15F524-008B-417A-95D7-F52664816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zöveg helye 3">
            <a:extLst>
              <a:ext uri="{FF2B5EF4-FFF2-40B4-BE49-F238E27FC236}">
                <a16:creationId xmlns:a16="http://schemas.microsoft.com/office/drawing/2014/main" id="{03481C6B-20DE-4891-AF53-4C9F76BD8044}"/>
              </a:ext>
            </a:extLst>
          </p:cNvPr>
          <p:cNvSpPr txBox="1">
            <a:spLocks/>
          </p:cNvSpPr>
          <p:nvPr/>
        </p:nvSpPr>
        <p:spPr>
          <a:xfrm>
            <a:off x="134224" y="6172058"/>
            <a:ext cx="10913189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Volcanic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en-US" dirty="0"/>
              <a:t>Lava flow (delta)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474409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</a:t>
            </a:r>
            <a:r>
              <a:rPr lang="hu-HU" dirty="0" err="1"/>
              <a:t>Theater</a:t>
            </a:r>
            <a:r>
              <a:rPr lang="hu-HU" dirty="0"/>
              <a:t> </a:t>
            </a:r>
            <a:r>
              <a:rPr lang="hu-HU" dirty="0" err="1"/>
              <a:t>channel</a:t>
            </a:r>
            <a:r>
              <a:rPr lang="hu-HU" dirty="0"/>
              <a:t> Venus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ACA2A40-F7BF-400A-AC2B-C3F6A882473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1357" r="2774" b="538"/>
          <a:stretch/>
        </p:blipFill>
        <p:spPr>
          <a:xfrm>
            <a:off x="4568899" y="276447"/>
            <a:ext cx="7286404" cy="6018027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705362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/ </a:t>
            </a:r>
            <a:r>
              <a:rPr lang="hu-HU" dirty="0" err="1"/>
              <a:t>Tectonic</a:t>
            </a:r>
            <a:r>
              <a:rPr lang="hu-HU" dirty="0"/>
              <a:t> &gt; Valley </a:t>
            </a:r>
            <a:r>
              <a:rPr lang="hu-HU" dirty="0" err="1"/>
              <a:t>network</a:t>
            </a:r>
            <a:r>
              <a:rPr lang="hu-HU" dirty="0"/>
              <a:t> Venus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D530956-0690-4F54-AC39-A95F0A0E9D3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333" b="733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417861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Volcainc</a:t>
            </a:r>
            <a:r>
              <a:rPr lang="hu-HU" dirty="0"/>
              <a:t> &gt; </a:t>
            </a:r>
            <a:r>
              <a:rPr lang="hu-HU" dirty="0" err="1"/>
              <a:t>Lava</a:t>
            </a:r>
            <a:r>
              <a:rPr lang="hu-HU" dirty="0"/>
              <a:t> </a:t>
            </a:r>
            <a:r>
              <a:rPr lang="hu-HU" dirty="0" err="1"/>
              <a:t>tube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F2AEA60-EE51-4F49-92BE-9FE1D918D1E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3942" t="16669" r="15590" b="879"/>
          <a:stretch/>
        </p:blipFill>
        <p:spPr>
          <a:xfrm rot="5400000">
            <a:off x="3155970" y="-2625272"/>
            <a:ext cx="5979828" cy="1161483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746015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Pit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chain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92771E6-3E4E-45CB-ACE9-B14C1D3D279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445" b="2344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615417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Volcanic</a:t>
            </a:r>
            <a:r>
              <a:rPr lang="hu-HU" dirty="0"/>
              <a:t> &gt; </a:t>
            </a:r>
            <a:r>
              <a:rPr lang="hu-HU" dirty="0" err="1"/>
              <a:t>Skylight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BA60F22-B803-43A2-8DD2-DDE3A1F545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0820" b="62047"/>
          <a:stretch/>
        </p:blipFill>
        <p:spPr>
          <a:xfrm>
            <a:off x="245188" y="318977"/>
            <a:ext cx="11812588" cy="2109861"/>
          </a:xfrm>
          <a:ln>
            <a:solidFill>
              <a:schemeClr val="bg1"/>
            </a:solidFill>
          </a:ln>
        </p:spPr>
      </p:pic>
      <p:pic>
        <p:nvPicPr>
          <p:cNvPr id="6" name="Kép helye 2">
            <a:extLst>
              <a:ext uri="{FF2B5EF4-FFF2-40B4-BE49-F238E27FC236}">
                <a16:creationId xmlns:a16="http://schemas.microsoft.com/office/drawing/2014/main" id="{0C2E0D4F-3059-4D47-A08F-734577BE02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788" b="7542"/>
          <a:stretch/>
        </p:blipFill>
        <p:spPr>
          <a:xfrm>
            <a:off x="245188" y="2642048"/>
            <a:ext cx="11812588" cy="3530010"/>
          </a:xfrm>
          <a:prstGeom prst="roundRect">
            <a:avLst>
              <a:gd name="adj" fmla="val 4380"/>
            </a:avLst>
          </a:prstGeom>
          <a:ln w="38100">
            <a:solidFill>
              <a:schemeClr val="bg1"/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736FAD6-6145-4FEF-9B4B-38687D529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91" y="2898507"/>
            <a:ext cx="4222595" cy="316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122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pit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627598A-4EB1-41DA-BC8E-D0C9528638B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587" b="1758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9771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Other</a:t>
            </a:r>
            <a:r>
              <a:rPr lang="hu-HU" dirty="0"/>
              <a:t> &gt; </a:t>
            </a:r>
            <a:r>
              <a:rPr lang="hu-HU" dirty="0" err="1"/>
              <a:t>Cave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882768C-D240-4E5A-AFED-03C60B4A9A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994" b="1499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027287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FEF93C-CE7F-47C3-AFC8-0F072A7F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4" y="497947"/>
            <a:ext cx="9906000" cy="566738"/>
          </a:xfrm>
        </p:spPr>
        <p:txBody>
          <a:bodyPr/>
          <a:lstStyle/>
          <a:p>
            <a:r>
              <a:rPr lang="en-US" dirty="0"/>
              <a:t>Key concepts</a:t>
            </a:r>
            <a:endParaRPr lang="hu-HU" dirty="0"/>
          </a:p>
        </p:txBody>
      </p:sp>
      <p:sp>
        <p:nvSpPr>
          <p:cNvPr id="5" name="Szöveg helye 3">
            <a:extLst>
              <a:ext uri="{FF2B5EF4-FFF2-40B4-BE49-F238E27FC236}">
                <a16:creationId xmlns:a16="http://schemas.microsoft.com/office/drawing/2014/main" id="{DC64FFB6-FEBF-4932-819F-54C9DBC3C98D}"/>
              </a:ext>
            </a:extLst>
          </p:cNvPr>
          <p:cNvSpPr txBox="1">
            <a:spLocks/>
          </p:cNvSpPr>
          <p:nvPr/>
        </p:nvSpPr>
        <p:spPr>
          <a:xfrm>
            <a:off x="1139584" y="1308551"/>
            <a:ext cx="9906000" cy="50515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Volcanic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forms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are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made</a:t>
            </a:r>
            <a:r>
              <a:rPr lang="hu-HU" sz="1800" cap="none" dirty="0">
                <a:effectLst/>
              </a:rPr>
              <a:t> of </a:t>
            </a:r>
            <a:r>
              <a:rPr lang="hu-HU" sz="1800" cap="none" dirty="0" err="1">
                <a:effectLst/>
              </a:rPr>
              <a:t>materials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from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below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the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surface</a:t>
            </a:r>
            <a:endParaRPr lang="hu-HU" sz="1800" cap="none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Materials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include</a:t>
            </a:r>
            <a:r>
              <a:rPr lang="hu-HU" sz="1800" cap="none" dirty="0">
                <a:effectLst/>
              </a:rPr>
              <a:t> magma (</a:t>
            </a:r>
            <a:r>
              <a:rPr lang="hu-HU" sz="1800" cap="none" dirty="0" err="1">
                <a:effectLst/>
              </a:rPr>
              <a:t>lava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on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surface</a:t>
            </a:r>
            <a:r>
              <a:rPr lang="hu-HU" sz="1800" cap="none" dirty="0">
                <a:effectLst/>
              </a:rPr>
              <a:t>), </a:t>
            </a:r>
            <a:r>
              <a:rPr lang="hu-HU" sz="1800" cap="none" dirty="0" err="1">
                <a:effectLst/>
              </a:rPr>
              <a:t>pyroclastic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fragments</a:t>
            </a:r>
            <a:r>
              <a:rPr lang="hu-HU" sz="1800" cap="none" dirty="0">
                <a:effectLst/>
              </a:rPr>
              <a:t> (</a:t>
            </a:r>
            <a:r>
              <a:rPr lang="hu-HU" sz="1800" cap="none" dirty="0" err="1">
                <a:effectLst/>
              </a:rPr>
              <a:t>solid</a:t>
            </a:r>
            <a:r>
              <a:rPr lang="hu-HU" sz="1800" cap="none" dirty="0">
                <a:effectLst/>
              </a:rPr>
              <a:t>) and </a:t>
            </a:r>
            <a:r>
              <a:rPr lang="hu-HU" sz="1800" cap="none" dirty="0" err="1">
                <a:effectLst/>
              </a:rPr>
              <a:t>gas</a:t>
            </a:r>
            <a:r>
              <a:rPr lang="hu-HU" sz="1800" cap="none" dirty="0">
                <a:effectLst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Forms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include</a:t>
            </a:r>
            <a:r>
              <a:rPr lang="hu-HU" sz="1800" cap="none" dirty="0">
                <a:effectLst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cap="none" dirty="0" err="1">
                <a:effectLst/>
              </a:rPr>
              <a:t>positive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forms</a:t>
            </a:r>
            <a:r>
              <a:rPr lang="hu-HU" sz="1600" cap="none" dirty="0">
                <a:effectLst/>
              </a:rPr>
              <a:t> (</a:t>
            </a:r>
            <a:r>
              <a:rPr lang="hu-HU" sz="1600" cap="none" dirty="0" err="1">
                <a:effectLst/>
              </a:rPr>
              <a:t>cones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shields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rings</a:t>
            </a:r>
            <a:r>
              <a:rPr lang="hu-HU" sz="1600" cap="none" dirty="0">
                <a:effectLst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cap="none" dirty="0" err="1">
                <a:effectLst/>
              </a:rPr>
              <a:t>negative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forms</a:t>
            </a:r>
            <a:r>
              <a:rPr lang="hu-HU" sz="1600" cap="none" dirty="0">
                <a:effectLst/>
              </a:rPr>
              <a:t> (</a:t>
            </a:r>
            <a:r>
              <a:rPr lang="hu-HU" sz="1600" cap="none" dirty="0" err="1">
                <a:effectLst/>
              </a:rPr>
              <a:t>channels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collapse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pits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calderas</a:t>
            </a:r>
            <a:r>
              <a:rPr lang="hu-HU" sz="1600" cap="none" dirty="0">
                <a:effectLst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cap="none" dirty="0" err="1">
                <a:effectLst/>
              </a:rPr>
              <a:t>flat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forms</a:t>
            </a:r>
            <a:r>
              <a:rPr lang="hu-HU" sz="1600" cap="none" dirty="0">
                <a:effectLst/>
              </a:rPr>
              <a:t> (</a:t>
            </a:r>
            <a:r>
              <a:rPr lang="hu-HU" sz="1600" cap="none" dirty="0" err="1">
                <a:effectLst/>
              </a:rPr>
              <a:t>lava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plains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diffuse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deposits</a:t>
            </a:r>
            <a:r>
              <a:rPr lang="hu-HU" sz="1600" cap="none" dirty="0">
                <a:effectLst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sz="1600" cap="none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cap="none" dirty="0" err="1">
                <a:effectLst/>
              </a:rPr>
              <a:t>Lava</a:t>
            </a:r>
            <a:r>
              <a:rPr lang="hu-HU" sz="1600" cap="none" dirty="0">
                <a:effectLst/>
              </a:rPr>
              <a:t> flows </a:t>
            </a:r>
            <a:r>
              <a:rPr lang="hu-HU" sz="1600" cap="none" dirty="0" err="1">
                <a:effectLst/>
              </a:rPr>
              <a:t>may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form</a:t>
            </a:r>
            <a:r>
              <a:rPr lang="hu-HU" sz="1600" cap="none" dirty="0">
                <a:effectLst/>
              </a:rPr>
              <a:t> </a:t>
            </a:r>
            <a:endParaRPr lang="en-US" sz="1600" cap="none" dirty="0">
              <a:effectLst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sz="1400" cap="none" dirty="0" err="1">
                <a:effectLst/>
              </a:rPr>
              <a:t>lobate</a:t>
            </a:r>
            <a:r>
              <a:rPr lang="hu-HU" sz="1400" cap="none" dirty="0">
                <a:effectLst/>
              </a:rPr>
              <a:t> </a:t>
            </a:r>
            <a:r>
              <a:rPr lang="hu-HU" sz="1400" cap="none" dirty="0" err="1">
                <a:effectLst/>
              </a:rPr>
              <a:t>lava</a:t>
            </a:r>
            <a:r>
              <a:rPr lang="hu-HU" sz="1400" cap="none" dirty="0">
                <a:effectLst/>
              </a:rPr>
              <a:t> </a:t>
            </a:r>
            <a:r>
              <a:rPr lang="en-US" sz="1400" cap="none" dirty="0">
                <a:effectLst/>
              </a:rPr>
              <a:t>flows </a:t>
            </a:r>
            <a:r>
              <a:rPr lang="hu-HU" sz="1400" cap="none" dirty="0">
                <a:effectLst/>
              </a:rPr>
              <a:t>and </a:t>
            </a:r>
            <a:endParaRPr lang="en-US" sz="1400" cap="none" dirty="0">
              <a:effectLst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hu-HU" sz="1400" cap="none" dirty="0" err="1">
                <a:effectLst/>
              </a:rPr>
              <a:t>channelized</a:t>
            </a:r>
            <a:r>
              <a:rPr lang="hu-HU" sz="1400" cap="none" dirty="0">
                <a:effectLst/>
              </a:rPr>
              <a:t> flows </a:t>
            </a:r>
            <a:endParaRPr lang="en-US" sz="1400" cap="none" dirty="0">
              <a:effectLst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hu-HU" sz="1300" cap="none" dirty="0" err="1">
                <a:effectLst/>
              </a:rPr>
              <a:t>that</a:t>
            </a:r>
            <a:r>
              <a:rPr lang="hu-HU" sz="1300" cap="none" dirty="0">
                <a:effectLst/>
              </a:rPr>
              <a:t> </a:t>
            </a:r>
            <a:r>
              <a:rPr lang="hu-HU" sz="1300" cap="none" dirty="0" err="1">
                <a:effectLst/>
              </a:rPr>
              <a:t>may</a:t>
            </a:r>
            <a:r>
              <a:rPr lang="hu-HU" sz="1300" cap="none" dirty="0">
                <a:effectLst/>
              </a:rPr>
              <a:t> </a:t>
            </a:r>
            <a:r>
              <a:rPr lang="hu-HU" sz="1300" cap="none" dirty="0" err="1">
                <a:effectLst/>
              </a:rPr>
              <a:t>become</a:t>
            </a:r>
            <a:r>
              <a:rPr lang="hu-HU" sz="1300" cap="none" dirty="0">
                <a:effectLst/>
              </a:rPr>
              <a:t> a </a:t>
            </a:r>
            <a:r>
              <a:rPr lang="hu-HU" sz="1300" cap="none" dirty="0" err="1">
                <a:effectLst/>
              </a:rPr>
              <a:t>tun</a:t>
            </a:r>
            <a:r>
              <a:rPr lang="en-US" sz="1300" cap="none" dirty="0">
                <a:effectLst/>
              </a:rPr>
              <a:t>n</a:t>
            </a:r>
            <a:r>
              <a:rPr lang="hu-HU" sz="1300" cap="none" dirty="0">
                <a:effectLst/>
              </a:rPr>
              <a:t>el </a:t>
            </a:r>
          </a:p>
          <a:p>
            <a:pPr lvl="1"/>
            <a:endParaRPr lang="hu-HU" sz="1600" cap="none" dirty="0"/>
          </a:p>
        </p:txBody>
      </p:sp>
    </p:spTree>
    <p:extLst>
      <p:ext uri="{BB962C8B-B14F-4D97-AF65-F5344CB8AC3E}">
        <p14:creationId xmlns:p14="http://schemas.microsoft.com/office/powerpoint/2010/main" val="2476126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it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TM03457485[[fn=Szita]]</Template>
  <TotalTime>5</TotalTime>
  <Words>417</Words>
  <Application>Microsoft Office PowerPoint</Application>
  <PresentationFormat>Szélesvásznú</PresentationFormat>
  <Paragraphs>81</Paragraphs>
  <Slides>64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64</vt:i4>
      </vt:variant>
    </vt:vector>
  </HeadingPairs>
  <TitlesOfParts>
    <vt:vector size="67" baseType="lpstr">
      <vt:lpstr>Arial</vt:lpstr>
      <vt:lpstr>Century Gothic</vt:lpstr>
      <vt:lpstr>Szita</vt:lpstr>
      <vt:lpstr>Planetary landforms  A visual introduction to planetary geomorphology VOLCANISM</vt:lpstr>
      <vt:lpstr>Volcanic forms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Key concepts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Planetary landforms  A visual introduction to planetary geomorphology VOLCANISM</dc:title>
  <dc:creator>HH</dc:creator>
  <cp:lastModifiedBy>HH</cp:lastModifiedBy>
  <cp:revision>2</cp:revision>
  <dcterms:created xsi:type="dcterms:W3CDTF">2019-10-24T19:58:28Z</dcterms:created>
  <dcterms:modified xsi:type="dcterms:W3CDTF">2019-10-25T06:09:34Z</dcterms:modified>
</cp:coreProperties>
</file>