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667" r:id="rId2"/>
    <p:sldId id="617" r:id="rId3"/>
    <p:sldId id="384" r:id="rId4"/>
    <p:sldId id="385" r:id="rId5"/>
    <p:sldId id="386" r:id="rId6"/>
    <p:sldId id="387" r:id="rId7"/>
    <p:sldId id="388" r:id="rId8"/>
    <p:sldId id="653" r:id="rId9"/>
    <p:sldId id="389" r:id="rId10"/>
    <p:sldId id="390" r:id="rId11"/>
    <p:sldId id="597" r:id="rId12"/>
    <p:sldId id="391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00" r:id="rId22"/>
    <p:sldId id="401" r:id="rId23"/>
    <p:sldId id="402" r:id="rId24"/>
    <p:sldId id="403" r:id="rId25"/>
    <p:sldId id="404" r:id="rId26"/>
    <p:sldId id="406" r:id="rId27"/>
    <p:sldId id="407" r:id="rId28"/>
    <p:sldId id="408" r:id="rId29"/>
    <p:sldId id="409" r:id="rId30"/>
    <p:sldId id="410" r:id="rId31"/>
    <p:sldId id="658" r:id="rId32"/>
    <p:sldId id="614" r:id="rId33"/>
    <p:sldId id="360" r:id="rId34"/>
    <p:sldId id="361" r:id="rId35"/>
    <p:sldId id="362" r:id="rId36"/>
    <p:sldId id="363" r:id="rId37"/>
    <p:sldId id="364" r:id="rId38"/>
    <p:sldId id="365" r:id="rId39"/>
    <p:sldId id="405" r:id="rId40"/>
    <p:sldId id="366" r:id="rId41"/>
    <p:sldId id="367" r:id="rId42"/>
    <p:sldId id="368" r:id="rId43"/>
    <p:sldId id="369" r:id="rId44"/>
    <p:sldId id="370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522047"/>
          </a:xfrm>
        </p:spPr>
        <p:txBody>
          <a:bodyPr>
            <a:normAutofit/>
          </a:bodyPr>
          <a:lstStyle/>
          <a:p>
            <a:r>
              <a:rPr lang="hu-HU" sz="6600" b="1" dirty="0" err="1"/>
              <a:t>Planetary</a:t>
            </a:r>
            <a:r>
              <a:rPr lang="hu-HU" sz="6600" b="1" dirty="0"/>
              <a:t> </a:t>
            </a:r>
            <a:r>
              <a:rPr lang="hu-HU" sz="6600" b="1" dirty="0" err="1"/>
              <a:t>landforms</a:t>
            </a:r>
            <a:br>
              <a:rPr lang="hu-HU" dirty="0"/>
            </a:br>
            <a:br>
              <a:rPr lang="hu-HU" dirty="0"/>
            </a:br>
            <a:r>
              <a:rPr lang="hu-HU" sz="3200" i="1" dirty="0"/>
              <a:t>A </a:t>
            </a:r>
            <a:r>
              <a:rPr lang="hu-HU" sz="3200" i="1" dirty="0" err="1"/>
              <a:t>visual</a:t>
            </a:r>
            <a:r>
              <a:rPr lang="hu-HU" sz="3200" i="1" dirty="0"/>
              <a:t> </a:t>
            </a:r>
            <a:r>
              <a:rPr lang="hu-HU" sz="3200" i="1" dirty="0" err="1"/>
              <a:t>introduction</a:t>
            </a:r>
            <a:r>
              <a:rPr lang="en-US" sz="3200" i="1" dirty="0"/>
              <a:t> to</a:t>
            </a:r>
            <a:br>
              <a:rPr lang="en-US" sz="3200" i="1" dirty="0"/>
            </a:br>
            <a:r>
              <a:rPr lang="en-US" sz="3200" i="1" dirty="0"/>
              <a:t>planetary geomorphology</a:t>
            </a:r>
            <a:br>
              <a:rPr lang="hu-HU" sz="3200" i="1" dirty="0"/>
            </a:br>
            <a:r>
              <a:rPr lang="hu-HU" sz="3200" b="1" dirty="0" err="1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</a:effectLst>
              </a:rPr>
              <a:t>TECTONICS</a:t>
            </a:r>
            <a:endParaRPr lang="hu-HU" sz="3200" b="1" dirty="0"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</a:effectLst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DCEFF37-F020-4428-A52E-046D26E94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186" y="4884234"/>
            <a:ext cx="8676222" cy="1338146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hu-HU" sz="1800" dirty="0"/>
              <a:t>HENRIK HARGITAI   </a:t>
            </a:r>
            <a:endParaRPr lang="en-US" sz="1800" dirty="0"/>
          </a:p>
          <a:p>
            <a:r>
              <a:rPr lang="hu-HU" sz="1400" dirty="0"/>
              <a:t>2019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2D76585-4795-4236-BED1-95595F87AFC5}"/>
              </a:ext>
            </a:extLst>
          </p:cNvPr>
          <p:cNvSpPr txBox="1"/>
          <p:nvPr/>
        </p:nvSpPr>
        <p:spPr>
          <a:xfrm>
            <a:off x="234176" y="6222380"/>
            <a:ext cx="5861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 err="1"/>
              <a:t>Definitions</a:t>
            </a:r>
            <a:r>
              <a:rPr lang="hu-HU" sz="1600" dirty="0"/>
              <a:t> in </a:t>
            </a:r>
            <a:r>
              <a:rPr lang="hu-HU" sz="1600" dirty="0" err="1"/>
              <a:t>the</a:t>
            </a:r>
            <a:r>
              <a:rPr lang="hu-HU" sz="1600" dirty="0"/>
              <a:t> </a:t>
            </a:r>
            <a:r>
              <a:rPr lang="hu-HU" sz="1600" dirty="0" err="1"/>
              <a:t>Notes</a:t>
            </a:r>
            <a:r>
              <a:rPr lang="hu-HU" sz="1600" dirty="0"/>
              <a:t> </a:t>
            </a:r>
            <a:r>
              <a:rPr lang="hu-HU" sz="1600" dirty="0" err="1"/>
              <a:t>section</a:t>
            </a:r>
            <a:endParaRPr lang="hu-HU" sz="16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46F634-6C8C-4D55-AD15-591C92BC36C9}"/>
              </a:ext>
            </a:extLst>
          </p:cNvPr>
          <p:cNvSpPr txBox="1"/>
          <p:nvPr/>
        </p:nvSpPr>
        <p:spPr>
          <a:xfrm>
            <a:off x="7081024" y="5765180"/>
            <a:ext cx="4728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dirty="0" err="1"/>
              <a:t>csplanetolg17em</a:t>
            </a:r>
            <a:endParaRPr lang="en-US" dirty="0"/>
          </a:p>
          <a:p>
            <a:pPr algn="r"/>
            <a:r>
              <a:rPr lang="hu-HU" dirty="0"/>
              <a:t>FÖL/1/</a:t>
            </a:r>
            <a:r>
              <a:rPr lang="hu-HU" dirty="0" err="1"/>
              <a:t>075E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56910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TECTONIC FORMS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764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Joint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01681DA-62BC-46E4-A49E-86E26377694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769" b="1876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71907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Fracture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B3ABCF7-4B6B-4B0D-B1FB-B66E67C1CE1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654" b="1665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0ABBBA5-E60A-4771-8B9F-EE21B4BB9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708" y="381010"/>
            <a:ext cx="4452340" cy="284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04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graben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0474FFD-A2EA-4EE3-BA43-C2087729613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1583" b="14446"/>
          <a:stretch/>
        </p:blipFill>
        <p:spPr>
          <a:xfrm>
            <a:off x="189706" y="192230"/>
            <a:ext cx="11812588" cy="5979828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B822AC6-20D2-4F8E-8D6E-B50E4CEF9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852" y="3779590"/>
            <a:ext cx="5255458" cy="288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93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Normal</a:t>
            </a:r>
            <a:r>
              <a:rPr lang="hu-HU" dirty="0"/>
              <a:t> fault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BF282CF-7218-497F-89E4-6173AD88308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9816" r="43509"/>
          <a:stretch/>
        </p:blipFill>
        <p:spPr>
          <a:xfrm>
            <a:off x="209550" y="192088"/>
            <a:ext cx="6860323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B6A2C2A-E081-418F-B760-F8D07F73E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806" y="192088"/>
            <a:ext cx="4519960" cy="528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95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Straight</a:t>
            </a:r>
            <a:r>
              <a:rPr lang="hu-HU" dirty="0"/>
              <a:t> </a:t>
            </a:r>
            <a:r>
              <a:rPr lang="hu-HU" dirty="0" err="1"/>
              <a:t>rille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628CFED-2688-465A-8331-EFA2E1C413F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800" b="580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8680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EE7D30-C416-42D6-8CFD-E8EC18AA3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DD243CA-67AB-409D-BF32-3934E0FA3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" name="Kép helye 9">
            <a:extLst>
              <a:ext uri="{FF2B5EF4-FFF2-40B4-BE49-F238E27FC236}">
                <a16:creationId xmlns:a16="http://schemas.microsoft.com/office/drawing/2014/main" id="{BEC4919E-3F05-4BA9-9618-920172DAE07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2615" t="31841" r="34801" b="31841"/>
          <a:stretch/>
        </p:blipFill>
        <p:spPr>
          <a:xfrm>
            <a:off x="7349924" y="257176"/>
            <a:ext cx="4479402" cy="5289283"/>
          </a:xfr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B6B6C688-40B5-47C6-8492-E9FD4E664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432" y="257176"/>
            <a:ext cx="6792889" cy="4228833"/>
          </a:xfrm>
          <a:prstGeom prst="rect">
            <a:avLst/>
          </a:prstGeom>
        </p:spPr>
      </p:pic>
      <p:sp>
        <p:nvSpPr>
          <p:cNvPr id="13" name="Szöveg helye 3">
            <a:extLst>
              <a:ext uri="{FF2B5EF4-FFF2-40B4-BE49-F238E27FC236}">
                <a16:creationId xmlns:a16="http://schemas.microsoft.com/office/drawing/2014/main" id="{D7B09BF3-0293-47FA-AC96-2E63D11B0FC4}"/>
              </a:ext>
            </a:extLst>
          </p:cNvPr>
          <p:cNvSpPr txBox="1">
            <a:spLocks/>
          </p:cNvSpPr>
          <p:nvPr/>
        </p:nvSpPr>
        <p:spPr>
          <a:xfrm>
            <a:off x="134224" y="6172058"/>
            <a:ext cx="10913189" cy="493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en-US" dirty="0"/>
              <a:t>Secondary faults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2512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Strike</a:t>
            </a:r>
            <a:r>
              <a:rPr lang="hu-HU" dirty="0"/>
              <a:t> </a:t>
            </a:r>
            <a:r>
              <a:rPr lang="hu-HU" dirty="0" err="1"/>
              <a:t>slip</a:t>
            </a:r>
            <a:r>
              <a:rPr lang="hu-HU" dirty="0"/>
              <a:t> fault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165D2A6-301A-4D4C-9457-E3A9D3BE9B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8218" b="2821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FDA22E3-4C69-418E-BCE6-72C090E34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988" y="4176193"/>
            <a:ext cx="3318788" cy="248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06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Gridded</a:t>
            </a:r>
            <a:r>
              <a:rPr lang="hu-HU" dirty="0"/>
              <a:t> </a:t>
            </a:r>
            <a:r>
              <a:rPr lang="hu-HU" dirty="0" err="1"/>
              <a:t>plains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D3165511-A9F2-4851-813A-33390A0E4DD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745" b="77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69031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Other</a:t>
            </a:r>
            <a:r>
              <a:rPr lang="hu-HU" dirty="0"/>
              <a:t> &gt; Canyon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54B8357-30DC-4FEA-8086-AB92242445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386" b="2538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13674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deformation</a:t>
            </a:r>
            <a:r>
              <a:rPr lang="hu-HU" dirty="0"/>
              <a:t> </a:t>
            </a:r>
            <a:r>
              <a:rPr lang="hu-HU" dirty="0" err="1"/>
              <a:t>belt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060C8472-F2CC-4088-9A61-11D3D620F46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3294" t="4846" r="1265" b="47235"/>
          <a:stretch/>
        </p:blipFill>
        <p:spPr>
          <a:xfrm>
            <a:off x="1144587" y="192230"/>
            <a:ext cx="10805675" cy="59837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41028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fracture</a:t>
            </a:r>
            <a:r>
              <a:rPr lang="hu-HU" dirty="0"/>
              <a:t> </a:t>
            </a:r>
            <a:r>
              <a:rPr lang="hu-HU" dirty="0" err="1"/>
              <a:t>belt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EFE44B5-1C49-42F3-B2EB-967074A2F83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6532" b="12332"/>
          <a:stretch/>
        </p:blipFill>
        <p:spPr>
          <a:xfrm>
            <a:off x="3230783" y="291371"/>
            <a:ext cx="8826993" cy="6275257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6293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7C6CDE7-9718-436D-9A96-C1CF06DD27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2569" b="110"/>
          <a:stretch/>
        </p:blipFill>
        <p:spPr>
          <a:xfrm>
            <a:off x="262758" y="350313"/>
            <a:ext cx="11705194" cy="553548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68607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ribbon</a:t>
            </a:r>
            <a:r>
              <a:rPr lang="hu-HU" dirty="0"/>
              <a:t> </a:t>
            </a:r>
            <a:r>
              <a:rPr lang="hu-HU" dirty="0" err="1"/>
              <a:t>tessera</a:t>
            </a:r>
            <a:r>
              <a:rPr lang="hu-HU" dirty="0"/>
              <a:t> </a:t>
            </a:r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6400384F-A0F7-4149-AA88-A7F1A96CA6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6045" b="2604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97538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densely</a:t>
            </a:r>
            <a:r>
              <a:rPr lang="hu-HU" dirty="0"/>
              <a:t> </a:t>
            </a:r>
            <a:r>
              <a:rPr lang="hu-HU" dirty="0" err="1"/>
              <a:t>lineated</a:t>
            </a:r>
            <a:r>
              <a:rPr lang="hu-HU" dirty="0"/>
              <a:t> </a:t>
            </a:r>
            <a:r>
              <a:rPr lang="hu-HU" dirty="0" err="1"/>
              <a:t>plains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85A67ED-2D63-4AC9-A10D-C909B1A465C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52790" b="-43"/>
          <a:stretch/>
        </p:blipFill>
        <p:spPr>
          <a:xfrm>
            <a:off x="189706" y="317937"/>
            <a:ext cx="11812588" cy="5578365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02662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Furrow</a:t>
            </a:r>
            <a:r>
              <a:rPr lang="hu-HU" dirty="0"/>
              <a:t> (</a:t>
            </a:r>
            <a:r>
              <a:rPr lang="hu-HU" dirty="0" err="1"/>
              <a:t>Ganymede</a:t>
            </a:r>
            <a:r>
              <a:rPr lang="hu-HU" dirty="0"/>
              <a:t>)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51D0759-61BF-484D-8D32-A705D8A091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023" r="7023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03849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 </a:t>
            </a:r>
            <a:r>
              <a:rPr lang="hu-HU" dirty="0" err="1"/>
              <a:t>groove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73DA38E-1FB8-4819-B859-FF40E696177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979" b="20979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62996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disharmonic</a:t>
            </a:r>
            <a:r>
              <a:rPr lang="hu-HU" dirty="0"/>
              <a:t> fold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3D44CCB-7E10-4DBA-B993-9E96020B31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27" r="1627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39410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Block</a:t>
            </a:r>
            <a:r>
              <a:rPr lang="hu-HU" dirty="0"/>
              <a:t> </a:t>
            </a:r>
            <a:r>
              <a:rPr lang="hu-HU" dirty="0" err="1"/>
              <a:t>mountains</a:t>
            </a:r>
            <a:r>
              <a:rPr lang="hu-HU" dirty="0"/>
              <a:t> (</a:t>
            </a:r>
            <a:r>
              <a:rPr lang="hu-HU" dirty="0" err="1"/>
              <a:t>io</a:t>
            </a:r>
            <a:r>
              <a:rPr lang="hu-HU" dirty="0"/>
              <a:t>)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A98358E-5C22-4379-8D5A-8FED05AA854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200" b="1120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13145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high</a:t>
            </a:r>
            <a:r>
              <a:rPr lang="hu-HU" dirty="0"/>
              <a:t> relief </a:t>
            </a:r>
            <a:r>
              <a:rPr lang="hu-HU" dirty="0" err="1"/>
              <a:t>ridge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5FB5258-3105-4779-8AEC-2C7C75FBF1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3536" b="3353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42328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wrinkle</a:t>
            </a:r>
            <a:r>
              <a:rPr lang="hu-HU" dirty="0"/>
              <a:t> </a:t>
            </a:r>
            <a:r>
              <a:rPr lang="hu-HU" dirty="0" err="1"/>
              <a:t>ridge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475CA681-2C84-4530-9850-BAC38AE67DA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785" b="2078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6238BD7-A454-4919-899B-75D73D7ED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389" y="390144"/>
            <a:ext cx="3661205" cy="212593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9228D231-0950-4A0D-8FCA-C00900FDC802}"/>
              </a:ext>
            </a:extLst>
          </p:cNvPr>
          <p:cNvSpPr txBox="1"/>
          <p:nvPr/>
        </p:nvSpPr>
        <p:spPr>
          <a:xfrm>
            <a:off x="8062330" y="2542532"/>
            <a:ext cx="38420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Lobte</a:t>
            </a:r>
            <a:r>
              <a:rPr lang="en-US" sz="1200" dirty="0"/>
              <a:t> scarp /Watters 2010; figure by Susan </a:t>
            </a:r>
            <a:r>
              <a:rPr lang="en-US" sz="1200" dirty="0" err="1"/>
              <a:t>Selkrik</a:t>
            </a:r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1283028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crustal</a:t>
            </a:r>
            <a:r>
              <a:rPr lang="hu-HU" dirty="0"/>
              <a:t> </a:t>
            </a:r>
            <a:r>
              <a:rPr lang="hu-HU" dirty="0" err="1"/>
              <a:t>plateau</a:t>
            </a:r>
            <a:r>
              <a:rPr lang="hu-HU" dirty="0"/>
              <a:t> 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11194341-AB69-4D5B-BC80-6A406B9BAE7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021" b="2102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71512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fractured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</a:t>
            </a:r>
            <a:r>
              <a:rPr lang="hu-HU" dirty="0" err="1"/>
              <a:t>floor</a:t>
            </a:r>
            <a:r>
              <a:rPr lang="hu-HU" dirty="0"/>
              <a:t>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2DC7CAE9-0173-4B41-B90B-FF364B2762A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085" b="2108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544855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Deformed</a:t>
            </a:r>
            <a:r>
              <a:rPr lang="hu-HU" dirty="0"/>
              <a:t> </a:t>
            </a:r>
            <a:r>
              <a:rPr lang="hu-HU" dirty="0" err="1"/>
              <a:t>crater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AADB9F2-4346-4FBE-840B-E2C0823806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6355" r="1635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91403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Volcanotectonic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Archnoid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9D6FCAB-B9CD-4C65-8D2C-92C1D25A3DD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6821" b="2682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99123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Volcanotectonic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corona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0FD7907-D302-44A4-AAA8-40F814DAEA9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695" b="1869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B626B23-542B-4221-B385-4573E7BF0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1202" y="4279409"/>
            <a:ext cx="2606235" cy="238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114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Volcanotectonic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corona</a:t>
            </a:r>
            <a:r>
              <a:rPr lang="hu-HU" dirty="0"/>
              <a:t>-nova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0123D59-E3D5-431E-B3E7-872DED93681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1524" b="21524"/>
          <a:stretch>
            <a:fillRect/>
          </a:stretch>
        </p:blipFill>
        <p:spPr>
          <a:xfrm>
            <a:off x="209550" y="192088"/>
            <a:ext cx="10540226" cy="5188663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67C448E-FF5F-407E-9D77-7B5794CE7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203" y="5588455"/>
            <a:ext cx="4759247" cy="116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96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Volcanotectonic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Nova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8F47B7D0-8EDE-4E09-AE54-F666F68446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9854" b="18777"/>
          <a:stretch/>
        </p:blipFill>
        <p:spPr>
          <a:xfrm>
            <a:off x="189706" y="192230"/>
            <a:ext cx="11812588" cy="5866984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45844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064469"/>
            <a:ext cx="3617969" cy="601301"/>
          </a:xfrm>
        </p:spPr>
        <p:txBody>
          <a:bodyPr/>
          <a:lstStyle/>
          <a:p>
            <a:r>
              <a:rPr lang="hu-HU" dirty="0" err="1"/>
              <a:t>Volcanotectonic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</a:t>
            </a:r>
            <a:r>
              <a:rPr lang="hu-HU" dirty="0" err="1"/>
              <a:t>Corona</a:t>
            </a:r>
            <a:r>
              <a:rPr lang="hu-HU" dirty="0"/>
              <a:t> (Miranda)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28D729E-FA2D-42A9-8E80-D8FE9AA594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17" b="20556"/>
          <a:stretch/>
        </p:blipFill>
        <p:spPr>
          <a:xfrm>
            <a:off x="3867150" y="192230"/>
            <a:ext cx="8073589" cy="6388661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63477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FEF93C-CE7F-47C3-AFC8-0F072A7F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4" y="497947"/>
            <a:ext cx="9906000" cy="566738"/>
          </a:xfrm>
        </p:spPr>
        <p:txBody>
          <a:bodyPr/>
          <a:lstStyle/>
          <a:p>
            <a:r>
              <a:rPr lang="en-US" dirty="0"/>
              <a:t>Key concepts</a:t>
            </a:r>
            <a:endParaRPr lang="hu-HU" dirty="0"/>
          </a:p>
        </p:txBody>
      </p:sp>
      <p:sp>
        <p:nvSpPr>
          <p:cNvPr id="5" name="Szöveg helye 3">
            <a:extLst>
              <a:ext uri="{FF2B5EF4-FFF2-40B4-BE49-F238E27FC236}">
                <a16:creationId xmlns:a16="http://schemas.microsoft.com/office/drawing/2014/main" id="{DC64FFB6-FEBF-4932-819F-54C9DBC3C98D}"/>
              </a:ext>
            </a:extLst>
          </p:cNvPr>
          <p:cNvSpPr txBox="1">
            <a:spLocks/>
          </p:cNvSpPr>
          <p:nvPr/>
        </p:nvSpPr>
        <p:spPr>
          <a:xfrm>
            <a:off x="1139584" y="1308551"/>
            <a:ext cx="9906000" cy="50515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0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9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Tectonic forms are fractures formed as a response to stresses in the crust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They are typically linear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They are either troughs or a series of troughs or the results of the motion of the curst along a crack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cap="none" dirty="0"/>
              <a:t>Contraction cracks may form as the surface cools and contracts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cap="non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1800" cap="none" dirty="0"/>
          </a:p>
        </p:txBody>
      </p:sp>
    </p:spTree>
    <p:extLst>
      <p:ext uri="{BB962C8B-B14F-4D97-AF65-F5344CB8AC3E}">
        <p14:creationId xmlns:p14="http://schemas.microsoft.com/office/powerpoint/2010/main" val="3904977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F7C3BF-7ADE-42CB-84DC-66B063C2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398" y="570451"/>
            <a:ext cx="10821798" cy="3053593"/>
          </a:xfrm>
        </p:spPr>
        <p:txBody>
          <a:bodyPr>
            <a:normAutofit/>
          </a:bodyPr>
          <a:lstStyle/>
          <a:p>
            <a:r>
              <a:rPr lang="en-US" sz="6600" b="1" dirty="0"/>
              <a:t>ICE TECTONICS</a:t>
            </a:r>
            <a:endParaRPr lang="hu-HU" sz="3200" i="1" dirty="0"/>
          </a:p>
        </p:txBody>
      </p:sp>
      <p:sp>
        <p:nvSpPr>
          <p:cNvPr id="6" name="Alcím 5">
            <a:extLst>
              <a:ext uri="{FF2B5EF4-FFF2-40B4-BE49-F238E27FC236}">
                <a16:creationId xmlns:a16="http://schemas.microsoft.com/office/drawing/2014/main" id="{82BFB775-A3D8-4291-9145-56FE2298E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9293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Fracture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518C293-748B-4C69-8B22-C70BE267FCB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4765" b="34765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896203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Double</a:t>
            </a:r>
            <a:r>
              <a:rPr lang="hu-HU" dirty="0"/>
              <a:t> </a:t>
            </a:r>
            <a:r>
              <a:rPr lang="hu-HU" dirty="0" err="1"/>
              <a:t>ridge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7EECFA3-F29F-4940-9C37-1B95C8F3C5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4494" b="24494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F5A2F72-3002-469E-A4B0-74A2004D1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28" y="192088"/>
            <a:ext cx="3819954" cy="471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61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ridge</a:t>
            </a:r>
            <a:r>
              <a:rPr lang="hu-HU" dirty="0"/>
              <a:t> </a:t>
            </a:r>
            <a:r>
              <a:rPr lang="hu-HU" dirty="0" err="1"/>
              <a:t>complex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2767492-DB73-4351-90CD-F8CD2848524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752" r="13752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9454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Ridged</a:t>
            </a:r>
            <a:r>
              <a:rPr lang="hu-HU" dirty="0"/>
              <a:t> </a:t>
            </a:r>
            <a:r>
              <a:rPr lang="hu-HU" dirty="0" err="1"/>
              <a:t>band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B0ED6B14-3978-4283-BCCD-DABAA5895F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1716" b="49650"/>
          <a:stretch/>
        </p:blipFill>
        <p:spPr>
          <a:xfrm>
            <a:off x="189706" y="192230"/>
            <a:ext cx="11812588" cy="5906813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21300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Band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92235A8D-E73B-4254-B3D6-3512491C973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388" b="6388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168F804-34E3-4F68-85C2-709599E3A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353" y="408210"/>
            <a:ext cx="3401568" cy="538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94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Smooth</a:t>
            </a:r>
            <a:r>
              <a:rPr lang="hu-HU" dirty="0"/>
              <a:t> </a:t>
            </a:r>
            <a:r>
              <a:rPr lang="hu-HU" dirty="0" err="1"/>
              <a:t>band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5B012A9D-8035-41AA-9F8D-82934A992A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31" r="231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411498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Tectonic</a:t>
            </a:r>
            <a:r>
              <a:rPr lang="hu-HU" dirty="0"/>
              <a:t> </a:t>
            </a:r>
            <a:r>
              <a:rPr lang="hu-HU" dirty="0" err="1"/>
              <a:t>forms</a:t>
            </a:r>
            <a:r>
              <a:rPr lang="hu-HU" dirty="0"/>
              <a:t> &gt;  </a:t>
            </a:r>
            <a:r>
              <a:rPr lang="hu-HU" dirty="0" err="1"/>
              <a:t>groove</a:t>
            </a:r>
            <a:r>
              <a:rPr lang="hu-HU" dirty="0"/>
              <a:t>  </a:t>
            </a:r>
            <a:r>
              <a:rPr lang="hu-HU" dirty="0" err="1"/>
              <a:t>Ganymede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E998E37-6DCA-4EB1-8597-75623F5B161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7956" b="17956"/>
          <a:stretch>
            <a:fillRect/>
          </a:stretch>
        </p:blipFill>
        <p:spPr>
          <a:xfrm>
            <a:off x="201132" y="192087"/>
            <a:ext cx="11812588" cy="5815012"/>
          </a:xfrm>
          <a:ln>
            <a:solidFill>
              <a:schemeClr val="bg1"/>
            </a:solidFill>
          </a:ln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A92EA45-E241-4874-B37D-5A066C685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328" y="5434135"/>
            <a:ext cx="4650059" cy="1145929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14D76D0C-17BE-492C-AF21-CC1AD9751656}"/>
              </a:ext>
            </a:extLst>
          </p:cNvPr>
          <p:cNvSpPr/>
          <p:nvPr/>
        </p:nvSpPr>
        <p:spPr>
          <a:xfrm>
            <a:off x="9292457" y="4979097"/>
            <a:ext cx="2460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</a:rPr>
              <a:t>(</a:t>
            </a:r>
            <a:r>
              <a:rPr lang="en-US" dirty="0" err="1">
                <a:latin typeface="Times New Roman" panose="02020603050405020304" pitchFamily="18" charset="0"/>
                <a:ea typeface="MS Mincho" panose="02020609040205080304" pitchFamily="49" charset="-128"/>
              </a:rPr>
              <a:t>Pappalardo</a:t>
            </a:r>
            <a:r>
              <a:rPr lang="en-US" dirty="0">
                <a:latin typeface="Times New Roman" panose="02020603050405020304" pitchFamily="18" charset="0"/>
                <a:ea typeface="MS Mincho" panose="02020609040205080304" pitchFamily="49" charset="-128"/>
              </a:rPr>
              <a:t> et al. 1998).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130486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Wedge</a:t>
            </a:r>
            <a:r>
              <a:rPr lang="hu-HU" dirty="0"/>
              <a:t> </a:t>
            </a:r>
            <a:r>
              <a:rPr lang="hu-HU" dirty="0" err="1"/>
              <a:t>shaped</a:t>
            </a:r>
            <a:r>
              <a:rPr lang="hu-HU" dirty="0"/>
              <a:t> </a:t>
            </a:r>
            <a:r>
              <a:rPr lang="hu-HU" dirty="0" err="1"/>
              <a:t>band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655E4C5C-1340-46FD-BB83-30D7B928EAE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-635" t="4435" r="5122" b="24711"/>
          <a:stretch/>
        </p:blipFill>
        <p:spPr>
          <a:xfrm>
            <a:off x="5465380" y="192230"/>
            <a:ext cx="6451567" cy="6556793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912704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cycloid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371A9173-56D1-43C9-B198-6A02F7EF874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426" r="721" b="33574"/>
          <a:stretch/>
        </p:blipFill>
        <p:spPr>
          <a:xfrm>
            <a:off x="5750912" y="192230"/>
            <a:ext cx="6306864" cy="6091183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316563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Tiger</a:t>
            </a:r>
            <a:r>
              <a:rPr lang="hu-HU" dirty="0"/>
              <a:t> </a:t>
            </a:r>
            <a:r>
              <a:rPr lang="hu-HU" dirty="0" err="1"/>
              <a:t>stripes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C89E55CA-29DA-4D8E-9DBF-C1A4EEB0D4C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60" b="1260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4552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Bright</a:t>
            </a:r>
            <a:r>
              <a:rPr lang="hu-HU" dirty="0"/>
              <a:t> </a:t>
            </a:r>
            <a:r>
              <a:rPr lang="hu-HU" dirty="0" err="1"/>
              <a:t>plains</a:t>
            </a:r>
            <a:r>
              <a:rPr lang="hu-HU" dirty="0"/>
              <a:t> (</a:t>
            </a:r>
            <a:r>
              <a:rPr lang="hu-HU" dirty="0" err="1"/>
              <a:t>icy</a:t>
            </a:r>
            <a:r>
              <a:rPr lang="hu-HU" dirty="0"/>
              <a:t>) </a:t>
            </a:r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76AFA6CB-6ED3-4644-A0AA-71B62D9EC9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56" r="1056"/>
          <a:stretch>
            <a:fillRect/>
          </a:stretch>
        </p:blipFill>
        <p:spPr>
          <a:xfrm>
            <a:off x="209550" y="192088"/>
            <a:ext cx="11812588" cy="5815012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210036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>
            <a:extLst>
              <a:ext uri="{FF2B5EF4-FFF2-40B4-BE49-F238E27FC236}">
                <a16:creationId xmlns:a16="http://schemas.microsoft.com/office/drawing/2014/main" id="{1B7F429A-4D7A-4122-82F2-EBBB28DA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4224" y="6172058"/>
            <a:ext cx="10913189" cy="493712"/>
          </a:xfrm>
        </p:spPr>
        <p:txBody>
          <a:bodyPr/>
          <a:lstStyle/>
          <a:p>
            <a:r>
              <a:rPr lang="hu-HU" dirty="0" err="1"/>
              <a:t>Ice</a:t>
            </a:r>
            <a:r>
              <a:rPr lang="hu-HU" dirty="0"/>
              <a:t> </a:t>
            </a:r>
            <a:r>
              <a:rPr lang="hu-HU" dirty="0" err="1"/>
              <a:t>tectonics</a:t>
            </a:r>
            <a:r>
              <a:rPr lang="hu-HU" dirty="0"/>
              <a:t> &gt; </a:t>
            </a:r>
            <a:r>
              <a:rPr lang="hu-HU" dirty="0" err="1"/>
              <a:t>Horsetail</a:t>
            </a:r>
            <a:r>
              <a:rPr lang="hu-HU" dirty="0"/>
              <a:t> </a:t>
            </a:r>
            <a:r>
              <a:rPr lang="hu-HU" dirty="0" err="1"/>
              <a:t>splay</a:t>
            </a:r>
            <a:endParaRPr lang="hu-HU" dirty="0"/>
          </a:p>
        </p:txBody>
      </p:sp>
      <p:pic>
        <p:nvPicPr>
          <p:cNvPr id="3" name="Kép helye 2">
            <a:extLst>
              <a:ext uri="{FF2B5EF4-FFF2-40B4-BE49-F238E27FC236}">
                <a16:creationId xmlns:a16="http://schemas.microsoft.com/office/drawing/2014/main" id="{FC2721BC-D6CE-43E2-BAD5-2338027E61F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741" r="1256" b="7786"/>
          <a:stretch/>
        </p:blipFill>
        <p:spPr>
          <a:xfrm>
            <a:off x="5290866" y="170140"/>
            <a:ext cx="6766910" cy="649563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71313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it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TM03457485[[fn=Szita]]</Template>
  <TotalTime>5</TotalTime>
  <Words>285</Words>
  <Application>Microsoft Office PowerPoint</Application>
  <PresentationFormat>Szélesvásznú</PresentationFormat>
  <Paragraphs>57</Paragraphs>
  <Slides>44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44</vt:i4>
      </vt:variant>
    </vt:vector>
  </HeadingPairs>
  <TitlesOfParts>
    <vt:vector size="48" baseType="lpstr">
      <vt:lpstr>Arial</vt:lpstr>
      <vt:lpstr>Century Gothic</vt:lpstr>
      <vt:lpstr>Times New Roman</vt:lpstr>
      <vt:lpstr>Szita</vt:lpstr>
      <vt:lpstr>Planetary landforms  A visual introduction to planetary geomorphology TECTONICS</vt:lpstr>
      <vt:lpstr>TECTONIC FORMS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Key concepts</vt:lpstr>
      <vt:lpstr>ICE TECTONICS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Planetary landforms  A visual introduction to planetary geomorphology TECTONICS</dc:title>
  <dc:creator>HH</dc:creator>
  <cp:lastModifiedBy>HH</cp:lastModifiedBy>
  <cp:revision>1</cp:revision>
  <dcterms:created xsi:type="dcterms:W3CDTF">2019-10-24T19:56:37Z</dcterms:created>
  <dcterms:modified xsi:type="dcterms:W3CDTF">2019-10-24T20:02:00Z</dcterms:modified>
</cp:coreProperties>
</file>