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0"/>
  </p:notesMasterIdLst>
  <p:sldIdLst>
    <p:sldId id="256" r:id="rId2"/>
    <p:sldId id="634" r:id="rId3"/>
    <p:sldId id="652" r:id="rId4"/>
    <p:sldId id="605" r:id="rId5"/>
    <p:sldId id="629" r:id="rId6"/>
    <p:sldId id="631" r:id="rId7"/>
    <p:sldId id="610" r:id="rId8"/>
    <p:sldId id="258" r:id="rId9"/>
    <p:sldId id="649" r:id="rId10"/>
    <p:sldId id="648" r:id="rId11"/>
    <p:sldId id="650" r:id="rId12"/>
    <p:sldId id="260" r:id="rId13"/>
    <p:sldId id="259" r:id="rId14"/>
    <p:sldId id="261" r:id="rId15"/>
    <p:sldId id="262" r:id="rId16"/>
    <p:sldId id="263" r:id="rId17"/>
    <p:sldId id="264" r:id="rId18"/>
    <p:sldId id="640" r:id="rId19"/>
    <p:sldId id="271" r:id="rId20"/>
    <p:sldId id="265" r:id="rId21"/>
    <p:sldId id="266" r:id="rId22"/>
    <p:sldId id="267" r:id="rId23"/>
    <p:sldId id="268" r:id="rId24"/>
    <p:sldId id="656" r:id="rId25"/>
    <p:sldId id="269" r:id="rId26"/>
    <p:sldId id="270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645" r:id="rId37"/>
    <p:sldId id="281" r:id="rId38"/>
    <p:sldId id="282" r:id="rId39"/>
    <p:sldId id="283" r:id="rId40"/>
    <p:sldId id="284" r:id="rId41"/>
    <p:sldId id="603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6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647" r:id="rId77"/>
    <p:sldId id="318" r:id="rId78"/>
    <p:sldId id="319" r:id="rId79"/>
    <p:sldId id="320" r:id="rId80"/>
    <p:sldId id="321" r:id="rId81"/>
    <p:sldId id="322" r:id="rId82"/>
    <p:sldId id="323" r:id="rId83"/>
    <p:sldId id="324" r:id="rId84"/>
    <p:sldId id="325" r:id="rId85"/>
    <p:sldId id="519" r:id="rId86"/>
    <p:sldId id="484" r:id="rId87"/>
    <p:sldId id="651" r:id="rId88"/>
    <p:sldId id="655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6" autoAdjust="0"/>
    <p:restoredTop sz="95380" autoAdjust="0"/>
  </p:normalViewPr>
  <p:slideViewPr>
    <p:cSldViewPr snapToGrid="0">
      <p:cViewPr varScale="1">
        <p:scale>
          <a:sx n="86" d="100"/>
          <a:sy n="86" d="100"/>
        </p:scale>
        <p:origin x="516" y="78"/>
      </p:cViewPr>
      <p:guideLst/>
    </p:cSldViewPr>
  </p:slideViewPr>
  <p:outlineViewPr>
    <p:cViewPr>
      <p:scale>
        <a:sx n="33" d="100"/>
        <a:sy n="33" d="100"/>
      </p:scale>
      <p:origin x="0" y="-448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D3A68-DDE4-4411-AD68-7C2D0513C474}" type="datetimeFigureOut">
              <a:rPr lang="hu-HU" smtClean="0"/>
              <a:t>2021. 11. 03.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6833B-1D13-4C85-8AF8-B4802CD86C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976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Heavily </a:t>
            </a:r>
            <a:r>
              <a:rPr lang="hu-HU" dirty="0" err="1"/>
              <a:t>Cratered</a:t>
            </a:r>
            <a:r>
              <a:rPr lang="hu-HU" dirty="0"/>
              <a:t> terrain </a:t>
            </a:r>
            <a:r>
              <a:rPr lang="hu-HU" baseline="0" dirty="0"/>
              <a:t> - </a:t>
            </a:r>
            <a:r>
              <a:rPr lang="en-US" dirty="0"/>
              <a:t>A region of planetary surface consisting of</a:t>
            </a:r>
            <a:r>
              <a:rPr lang="hu-HU" baseline="0" dirty="0"/>
              <a:t> </a:t>
            </a:r>
            <a:r>
              <a:rPr lang="en-US" dirty="0"/>
              <a:t>closely packed, overlapping craters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568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Microcrater</a:t>
            </a:r>
            <a:r>
              <a:rPr lang="hu-HU" dirty="0"/>
              <a:t>  - </a:t>
            </a:r>
            <a:r>
              <a:rPr lang="en-US" dirty="0"/>
              <a:t>An impact crater of submillimeter size. </a:t>
            </a:r>
            <a:br>
              <a:rPr lang="en-US" dirty="0"/>
            </a:b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1766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Craterlet</a:t>
            </a:r>
            <a:r>
              <a:rPr lang="hu-HU" dirty="0"/>
              <a:t>  - </a:t>
            </a:r>
            <a:r>
              <a:rPr lang="en-US" dirty="0"/>
              <a:t>A small (arbitrary size &lt;2 km) crater.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9182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Craterlet</a:t>
            </a:r>
            <a:r>
              <a:rPr lang="hu-HU" dirty="0"/>
              <a:t>  - </a:t>
            </a:r>
            <a:r>
              <a:rPr lang="en-US" dirty="0"/>
              <a:t>A small (arbitrary size &lt;2 km) crater.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5044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 err="1"/>
              <a:t>Flat</a:t>
            </a:r>
            <a:r>
              <a:rPr lang="hu-HU" dirty="0"/>
              <a:t> </a:t>
            </a:r>
            <a:r>
              <a:rPr lang="hu-HU" dirty="0" err="1"/>
              <a:t>floored</a:t>
            </a:r>
            <a:r>
              <a:rPr lang="hu-HU" dirty="0"/>
              <a:t> </a:t>
            </a:r>
            <a:r>
              <a:rPr lang="hu-HU" dirty="0" err="1"/>
              <a:t>transitional</a:t>
            </a:r>
            <a:r>
              <a:rPr lang="hu-HU" dirty="0"/>
              <a:t> </a:t>
            </a:r>
            <a:r>
              <a:rPr lang="en-US" dirty="0"/>
              <a:t>crater</a:t>
            </a:r>
            <a:r>
              <a:rPr lang="hu-HU" dirty="0"/>
              <a:t> - </a:t>
            </a:r>
            <a:r>
              <a:rPr lang="en-US" dirty="0"/>
              <a:t>Crater characterized by relatively smooth walls</a:t>
            </a:r>
            <a:r>
              <a:rPr lang="hu-HU" dirty="0"/>
              <a:t> </a:t>
            </a:r>
            <a:r>
              <a:rPr lang="en-US" dirty="0"/>
              <a:t>and a floor partly or completely covered by debris  slumped from the crater walls. 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9041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Complex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- </a:t>
            </a:r>
            <a:r>
              <a:rPr lang="en-US" dirty="0"/>
              <a:t>An impact structure larger than a simple crater</a:t>
            </a:r>
            <a:r>
              <a:rPr lang="hu-HU" dirty="0"/>
              <a:t> </a:t>
            </a:r>
            <a:r>
              <a:rPr lang="en-US" dirty="0"/>
              <a:t>displaying complex morphology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3188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crater with a single central uplift, a tight</a:t>
            </a:r>
            <a:r>
              <a:rPr lang="hu-H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cluster of peaks, or a tightly spaced ring-like</a:t>
            </a:r>
            <a:r>
              <a:rPr lang="hu-H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arrangement of peaks</a:t>
            </a:r>
            <a:r>
              <a:rPr lang="en-US" dirty="0"/>
              <a:t>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2418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crater with a single central uplift, a tight cluster of peaks, or a tightly spaced ring-like arrangement of peaks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0534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crater with a single central uplift, a tight cluster of peaks, or a tightly spaced ring-like arrangement of peaks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5922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impact crater that has a central ring of</a:t>
            </a:r>
            <a:r>
              <a:rPr lang="hu-H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peaks.</a:t>
            </a:r>
            <a:r>
              <a:rPr lang="en-US" dirty="0"/>
              <a:t>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4544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craters (or “basins”) which exhibit a rim</a:t>
            </a:r>
            <a:r>
              <a:rPr lang="hu-H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crest and both an interior central peak and internal ring of massifs (peak ring)</a:t>
            </a:r>
            <a:r>
              <a:rPr lang="en-US" dirty="0"/>
              <a:t>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0900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impact structure exhibiting a rim crest, a flat floor, and an interior ring or open cluster of peaks, possessing no central peak.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3684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circular impact structure that possesses at least two concentric asymmetric scarps, one of which may be the original crater rim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6645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 circular impact structure that possesses at least two concentric asymmetric scarps, one of which may be the original crater rim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0757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impact basin that characteristically exhibits a central high albedo patch surrounded by a system of concentric ridges and/or troughs.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3546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Irregular, shallow mare basin with relatively thin basalt fill.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8486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complex impact crater hosting a central depression (pit) at or near its center.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6049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type of complex crater exhibiting a central complex comprised of a central depression partially filled by a dome.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5398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Anomalous dome craters are 50–250 km diameter complex craters on the icy Galilean satellites.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298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degraded impact structure formed on icy satellites, noted for its low relief.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3701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very degraded complex crater found on icy satellites that formed very early in the satellite’s history, noted for its lack of relief.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97417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impact crater with one or more concentric ridges on the crater wall and/or crater floor with a central depression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7695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crater within a crater where the inner crater is surrounded by a shallower outer crater, where both features lie below the elevation of the target surface.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4770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 impact crater exhibiting a conical shape.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36869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impact crater having a polygonal rim shape in plan view.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F6833B-1D13-4C85-8AF8-B4802CD86CE2}" type="slidenum">
              <a:rPr lang="hu-HU" smtClean="0"/>
              <a:t>35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265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4.jp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4.jp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522047"/>
          </a:xfrm>
        </p:spPr>
        <p:txBody>
          <a:bodyPr>
            <a:normAutofit/>
          </a:bodyPr>
          <a:lstStyle/>
          <a:p>
            <a:r>
              <a:rPr lang="hu-HU" sz="6600" b="1" dirty="0" err="1"/>
              <a:t>Planetary</a:t>
            </a:r>
            <a:r>
              <a:rPr lang="hu-HU" sz="6600" b="1" dirty="0"/>
              <a:t> </a:t>
            </a:r>
            <a:r>
              <a:rPr lang="hu-HU" sz="6600" b="1" dirty="0" err="1"/>
              <a:t>landforms</a:t>
            </a:r>
            <a:br>
              <a:rPr lang="hu-HU" dirty="0"/>
            </a:br>
            <a:br>
              <a:rPr lang="hu-HU" dirty="0"/>
            </a:br>
            <a:r>
              <a:rPr lang="hu-HU" sz="3200" i="1" dirty="0"/>
              <a:t>A </a:t>
            </a:r>
            <a:r>
              <a:rPr lang="hu-HU" sz="3200" i="1" dirty="0" err="1"/>
              <a:t>visual</a:t>
            </a:r>
            <a:r>
              <a:rPr lang="hu-HU" sz="3200" i="1" dirty="0"/>
              <a:t> </a:t>
            </a:r>
            <a:r>
              <a:rPr lang="hu-HU" sz="3200" i="1" dirty="0" err="1"/>
              <a:t>introduction</a:t>
            </a:r>
            <a:r>
              <a:rPr lang="en-US" sz="3200" i="1" dirty="0"/>
              <a:t> to</a:t>
            </a:r>
            <a:br>
              <a:rPr lang="en-US" sz="3200" i="1" dirty="0"/>
            </a:br>
            <a:r>
              <a:rPr lang="en-US" sz="3200" i="1" dirty="0"/>
              <a:t>planetary geomorphology</a:t>
            </a:r>
            <a:br>
              <a:rPr lang="hu-HU" sz="3200" i="1" dirty="0"/>
            </a:b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ALBEDO+IMPACT</a:t>
            </a:r>
            <a:endParaRPr lang="hu-HU" sz="3200" b="1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CEFF37-F020-4428-A52E-046D26E9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186" y="4884234"/>
            <a:ext cx="8676222" cy="1338146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hu-HU" sz="1800" dirty="0"/>
              <a:t>HENRIK HARGITAI   </a:t>
            </a:r>
            <a:endParaRPr lang="en-US" sz="1800" dirty="0"/>
          </a:p>
          <a:p>
            <a:r>
              <a:rPr lang="hu-HU" sz="1400" dirty="0"/>
              <a:t>2019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2D76585-4795-4236-BED1-95595F87AFC5}"/>
              </a:ext>
            </a:extLst>
          </p:cNvPr>
          <p:cNvSpPr txBox="1"/>
          <p:nvPr/>
        </p:nvSpPr>
        <p:spPr>
          <a:xfrm>
            <a:off x="234176" y="6222380"/>
            <a:ext cx="5861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/>
              <a:t>Definitions</a:t>
            </a:r>
            <a:r>
              <a:rPr lang="hu-HU" sz="1600" dirty="0"/>
              <a:t> in </a:t>
            </a:r>
            <a:r>
              <a:rPr lang="hu-HU" sz="1600" dirty="0" err="1"/>
              <a:t>the</a:t>
            </a:r>
            <a:r>
              <a:rPr lang="hu-HU" sz="1600" dirty="0"/>
              <a:t> </a:t>
            </a:r>
            <a:r>
              <a:rPr lang="hu-HU" sz="1600" dirty="0" err="1"/>
              <a:t>Notes</a:t>
            </a:r>
            <a:r>
              <a:rPr lang="hu-HU" sz="1600" dirty="0"/>
              <a:t> </a:t>
            </a:r>
            <a:r>
              <a:rPr lang="hu-HU" sz="1600" dirty="0" err="1"/>
              <a:t>section</a:t>
            </a:r>
            <a:endParaRPr lang="hu-HU" sz="16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46F634-6C8C-4D55-AD15-591C92BC36C9}"/>
              </a:ext>
            </a:extLst>
          </p:cNvPr>
          <p:cNvSpPr txBox="1"/>
          <p:nvPr/>
        </p:nvSpPr>
        <p:spPr>
          <a:xfrm>
            <a:off x="7081024" y="5765180"/>
            <a:ext cx="47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/>
              <a:t>csplanetolg17em</a:t>
            </a:r>
            <a:endParaRPr lang="en-US" dirty="0"/>
          </a:p>
          <a:p>
            <a:pPr algn="r"/>
            <a:r>
              <a:rPr lang="hu-HU" dirty="0"/>
              <a:t>FÖL/1/</a:t>
            </a:r>
            <a:r>
              <a:rPr lang="hu-HU" dirty="0" err="1"/>
              <a:t>075E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9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ALBEDO FEATURES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7017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C8A600-A68B-464C-9D66-B2721ACB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24B2380-8604-4980-B413-3F8A63701BA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D52B1C4-4D90-4981-8866-C2013387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180030A-30F4-4E92-A297-2193F3A58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16" y="-90592"/>
            <a:ext cx="12192000" cy="521038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3C0ED8C-DA34-4E6B-8D0B-4F10D5968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108" y="5177411"/>
            <a:ext cx="2528638" cy="149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34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Albedo feature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848AAAC-FABF-42D6-A45F-53B5754092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57" r="2457"/>
          <a:stretch>
            <a:fillRect/>
          </a:stretch>
        </p:blipFill>
        <p:spPr>
          <a:xfrm>
            <a:off x="307975" y="192088"/>
            <a:ext cx="6895713" cy="3554968"/>
          </a:xfrm>
          <a:ln>
            <a:solidFill>
              <a:schemeClr val="bg1"/>
            </a:solidFill>
          </a:ln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804EF32-E533-4EEE-95B3-B25680396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278" y="192088"/>
            <a:ext cx="4739957" cy="3554968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2FCE082-5049-4CF8-A0EC-36973BB90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282" y="3858721"/>
            <a:ext cx="3708819" cy="2807049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200E5CE9-D529-4F28-B1BA-280857E015A7}"/>
              </a:ext>
            </a:extLst>
          </p:cNvPr>
          <p:cNvSpPr txBox="1"/>
          <p:nvPr/>
        </p:nvSpPr>
        <p:spPr>
          <a:xfrm>
            <a:off x="307975" y="4012362"/>
            <a:ext cx="6244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Geographic area distinguished by amount of reflected light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41779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ALBEDO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E1AF461-39E2-48D3-B0FF-551D9B3C1C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44" b="544"/>
          <a:stretch>
            <a:fillRect/>
          </a:stretch>
        </p:blipFill>
        <p:spPr>
          <a:xfrm>
            <a:off x="307975" y="192088"/>
            <a:ext cx="5656242" cy="2915979"/>
          </a:xfrm>
          <a:ln>
            <a:solidFill>
              <a:schemeClr val="bg1"/>
            </a:solidFill>
          </a:ln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9D02275F-7656-45D3-A92B-627B7581B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9549"/>
            <a:ext cx="5594737" cy="291597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9736EAE-5AE1-48E8-8724-FB895BAF9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3152373"/>
            <a:ext cx="5656242" cy="3115914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2AEE3C5B-EEE3-4762-826A-1A55EC993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218617"/>
            <a:ext cx="5615824" cy="291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1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Canal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A21BB84-8D22-4B55-81C0-A206051B1E4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282" b="17282"/>
          <a:stretch>
            <a:fillRect/>
          </a:stretch>
        </p:blipFill>
        <p:spPr>
          <a:xfrm>
            <a:off x="307975" y="192088"/>
            <a:ext cx="11599863" cy="59801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1233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2"/>
            <a:ext cx="10821798" cy="1447920"/>
          </a:xfrm>
        </p:spPr>
        <p:txBody>
          <a:bodyPr>
            <a:normAutofit/>
          </a:bodyPr>
          <a:lstStyle/>
          <a:p>
            <a:r>
              <a:rPr lang="en-US" sz="6600" b="1" dirty="0" err="1"/>
              <a:t>IMpact</a:t>
            </a:r>
            <a:r>
              <a:rPr lang="en-US" sz="6600" b="1" dirty="0"/>
              <a:t> processes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5672218-BEB7-4363-AB89-CA3B10014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504" y="4583863"/>
            <a:ext cx="2707169" cy="212988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F7A027B-51BE-4272-9AD5-6E4386AA6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930" y="4583863"/>
            <a:ext cx="4923251" cy="212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9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en-US" dirty="0"/>
              <a:t>Heavily </a:t>
            </a:r>
            <a:r>
              <a:rPr lang="hu-HU" dirty="0" err="1"/>
              <a:t>Cratered</a:t>
            </a:r>
            <a:r>
              <a:rPr lang="hu-HU" dirty="0"/>
              <a:t> terrain</a:t>
            </a:r>
          </a:p>
        </p:txBody>
      </p:sp>
      <p:pic>
        <p:nvPicPr>
          <p:cNvPr id="14" name="Kép helye 13">
            <a:extLst>
              <a:ext uri="{FF2B5EF4-FFF2-40B4-BE49-F238E27FC236}">
                <a16:creationId xmlns:a16="http://schemas.microsoft.com/office/drawing/2014/main" id="{D394EBC1-AB9F-4F03-A000-5D92103BE0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22933" r="17950" b="22933"/>
          <a:stretch/>
        </p:blipFill>
        <p:spPr>
          <a:xfrm>
            <a:off x="209550" y="192088"/>
            <a:ext cx="9692204" cy="5815012"/>
          </a:xfrm>
          <a:ln>
            <a:solidFill>
              <a:schemeClr val="bg1"/>
            </a:solidFill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CF37D4F8-DDCC-4433-A55D-9B0EAADC7B4E}"/>
              </a:ext>
            </a:extLst>
          </p:cNvPr>
          <p:cNvSpPr txBox="1"/>
          <p:nvPr/>
        </p:nvSpPr>
        <p:spPr>
          <a:xfrm>
            <a:off x="10015869" y="192088"/>
            <a:ext cx="1966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62169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8FD4A1-45D0-46E5-8EA1-879EBDAF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1D267EA-D603-4692-9BFA-887B51B56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DC37A569-D674-400D-933A-1303CD7AC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27" y="145529"/>
            <a:ext cx="11857802" cy="618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23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261B96-6AEA-4718-8416-91751E78F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2B08D47-DA65-47D8-B12F-6E9872F5E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9E46E4D2-24D0-4DD1-828E-551B5EC4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96" y="157722"/>
            <a:ext cx="11557901" cy="600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96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3ADE88-8905-4239-80B9-78A4F3227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CCF45B7-4D23-45D2-A7BF-2215DCD64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3EDD637-3892-4846-8C65-7A907AFD1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50" y="139433"/>
            <a:ext cx="11832350" cy="613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4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Microcrater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B4432A7-B4ED-4827-A5F0-0ED1D0174EF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-1" t="19245" r="3297" b="19313"/>
          <a:stretch/>
        </p:blipFill>
        <p:spPr>
          <a:xfrm>
            <a:off x="3543765" y="192230"/>
            <a:ext cx="8239757" cy="582093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0201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Craterlet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9BBD324-F51B-483E-BBF1-6F85F2AF48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3558" r="950" b="11500"/>
          <a:stretch/>
        </p:blipFill>
        <p:spPr>
          <a:xfrm>
            <a:off x="3579541" y="192229"/>
            <a:ext cx="8391223" cy="6404363"/>
          </a:xfrm>
          <a:ln>
            <a:solidFill>
              <a:schemeClr val="bg1"/>
            </a:solidFill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F467B262-0C1B-4D97-AAC0-146E85BFC0B4}"/>
              </a:ext>
            </a:extLst>
          </p:cNvPr>
          <p:cNvSpPr txBox="1"/>
          <p:nvPr/>
        </p:nvSpPr>
        <p:spPr>
          <a:xfrm>
            <a:off x="9292856" y="308344"/>
            <a:ext cx="2477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42794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074B0A5-A924-430E-B3C7-67852F0B701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2673" r="12673"/>
          <a:stretch>
            <a:fillRect/>
          </a:stretch>
        </p:blipFill>
        <p:spPr>
          <a:xfrm>
            <a:off x="209549" y="253025"/>
            <a:ext cx="11688801" cy="5754075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E227FDB-8894-4E0C-9A96-BF90057F2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498" y="0"/>
            <a:ext cx="25815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45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Flat</a:t>
            </a:r>
            <a:r>
              <a:rPr lang="hu-HU" dirty="0"/>
              <a:t> </a:t>
            </a:r>
            <a:r>
              <a:rPr lang="hu-HU" dirty="0" err="1"/>
              <a:t>floored</a:t>
            </a:r>
            <a:r>
              <a:rPr lang="hu-HU" dirty="0"/>
              <a:t> </a:t>
            </a:r>
            <a:r>
              <a:rPr lang="hu-HU" dirty="0" err="1"/>
              <a:t>transitional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3B0A418-0BD9-4015-80CF-801C702409A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773" b="773"/>
          <a:stretch>
            <a:fillRect/>
          </a:stretch>
        </p:blipFill>
        <p:spPr>
          <a:xfrm>
            <a:off x="209550" y="192230"/>
            <a:ext cx="11812300" cy="581487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4005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Flat</a:t>
            </a:r>
            <a:r>
              <a:rPr lang="hu-HU" dirty="0"/>
              <a:t> </a:t>
            </a:r>
            <a:r>
              <a:rPr lang="hu-HU" dirty="0" err="1"/>
              <a:t>floored</a:t>
            </a:r>
            <a:r>
              <a:rPr lang="hu-HU" dirty="0"/>
              <a:t> </a:t>
            </a:r>
            <a:r>
              <a:rPr lang="hu-HU" dirty="0" err="1"/>
              <a:t>complex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900852C-3F5E-4AFA-AEA5-577C8216A3E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2124" t="22050" r="647" b="22050"/>
          <a:stretch/>
        </p:blipFill>
        <p:spPr>
          <a:xfrm>
            <a:off x="221100" y="192230"/>
            <a:ext cx="11810877" cy="5979828"/>
          </a:xfrm>
          <a:ln>
            <a:solidFill>
              <a:schemeClr val="bg1"/>
            </a:solidFill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6BEB4C3-16B1-4EDC-886E-B671F6D531B0}"/>
              </a:ext>
            </a:extLst>
          </p:cNvPr>
          <p:cNvSpPr txBox="1"/>
          <p:nvPr/>
        </p:nvSpPr>
        <p:spPr>
          <a:xfrm>
            <a:off x="9399181" y="276447"/>
            <a:ext cx="2307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5282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Centrak</a:t>
            </a:r>
            <a:r>
              <a:rPr lang="hu-HU" dirty="0"/>
              <a:t> </a:t>
            </a:r>
            <a:r>
              <a:rPr lang="hu-HU" dirty="0" err="1"/>
              <a:t>Peak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1979A0D-38A5-4E91-8C69-B860BE9208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-128" r="49422" b="-4"/>
          <a:stretch/>
        </p:blipFill>
        <p:spPr>
          <a:xfrm>
            <a:off x="134224" y="301084"/>
            <a:ext cx="11825483" cy="497330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28277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Central</a:t>
            </a:r>
            <a:r>
              <a:rPr lang="hu-HU" dirty="0"/>
              <a:t> </a:t>
            </a:r>
            <a:r>
              <a:rPr lang="hu-HU" dirty="0" err="1"/>
              <a:t>peak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C4920AB-2B4E-4EF1-B6D3-BFBA9A77F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24" y="4274965"/>
            <a:ext cx="7184571" cy="173213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3267965-38D3-4032-835C-5CA5D1883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064" y="27878"/>
            <a:ext cx="4093716" cy="6858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061E232-2C45-4511-AC0E-B815A5B1FB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517" t="5935" r="-369"/>
          <a:stretch/>
        </p:blipFill>
        <p:spPr>
          <a:xfrm>
            <a:off x="60220" y="535259"/>
            <a:ext cx="3883367" cy="3574748"/>
          </a:xfrm>
          <a:prstGeom prst="rect">
            <a:avLst/>
          </a:prstGeom>
        </p:spPr>
      </p:pic>
      <p:sp>
        <p:nvSpPr>
          <p:cNvPr id="13" name="Kép helye 12">
            <a:extLst>
              <a:ext uri="{FF2B5EF4-FFF2-40B4-BE49-F238E27FC236}">
                <a16:creationId xmlns:a16="http://schemas.microsoft.com/office/drawing/2014/main" id="{AEFA038A-7493-49D6-986B-BF4EBFC9B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58978" y="850900"/>
            <a:ext cx="8225944" cy="3164976"/>
          </a:xfrm>
        </p:spPr>
      </p:sp>
    </p:spTree>
    <p:extLst>
      <p:ext uri="{BB962C8B-B14F-4D97-AF65-F5344CB8AC3E}">
        <p14:creationId xmlns:p14="http://schemas.microsoft.com/office/powerpoint/2010/main" val="1199310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Central</a:t>
            </a:r>
            <a:r>
              <a:rPr lang="hu-HU" dirty="0"/>
              <a:t> </a:t>
            </a:r>
            <a:r>
              <a:rPr lang="hu-HU" dirty="0" err="1"/>
              <a:t>peak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4929DF6-B172-4794-BD43-AB52C0A679B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64" b="226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14714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Ringed </a:t>
            </a:r>
            <a:r>
              <a:rPr lang="hu-HU" dirty="0" err="1"/>
              <a:t>peak-cluster</a:t>
            </a:r>
            <a:r>
              <a:rPr lang="hu-HU" dirty="0"/>
              <a:t> </a:t>
            </a:r>
            <a:r>
              <a:rPr lang="hu-HU" dirty="0" err="1"/>
              <a:t>basin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A8DA5CD-04FD-4660-B366-C5D47362D17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4377" b="2437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0896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Protobasin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C322E10-20F7-41E8-861F-64B6552D7D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13866" b="36260"/>
          <a:stretch/>
        </p:blipFill>
        <p:spPr>
          <a:xfrm>
            <a:off x="189706" y="192230"/>
            <a:ext cx="11812588" cy="5917324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37881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Peak</a:t>
            </a:r>
            <a:r>
              <a:rPr lang="hu-HU" dirty="0"/>
              <a:t> ring </a:t>
            </a:r>
            <a:r>
              <a:rPr lang="hu-HU" dirty="0" err="1"/>
              <a:t>basin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71D65DA-09CE-4835-A8FE-E9056B0D60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421" r="908" b="26931"/>
          <a:stretch/>
        </p:blipFill>
        <p:spPr>
          <a:xfrm>
            <a:off x="5559972" y="325820"/>
            <a:ext cx="6369270" cy="628674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42808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Multiring </a:t>
            </a:r>
            <a:r>
              <a:rPr lang="hu-HU" dirty="0" err="1"/>
              <a:t>basin</a:t>
            </a:r>
            <a:r>
              <a:rPr lang="hu-HU" dirty="0"/>
              <a:t> – </a:t>
            </a:r>
            <a:r>
              <a:rPr lang="hu-HU" dirty="0" err="1"/>
              <a:t>Orinetale</a:t>
            </a:r>
            <a:r>
              <a:rPr lang="hu-HU" dirty="0"/>
              <a:t> </a:t>
            </a:r>
            <a:r>
              <a:rPr lang="hu-HU" dirty="0" err="1"/>
              <a:t>type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302F3BB-0E3B-48B0-A020-ECAB256CEF6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4125" b="2412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63535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Multiring </a:t>
            </a:r>
            <a:r>
              <a:rPr lang="hu-HU" dirty="0" err="1"/>
              <a:t>basin</a:t>
            </a:r>
            <a:r>
              <a:rPr lang="hu-HU" dirty="0"/>
              <a:t> – </a:t>
            </a:r>
            <a:r>
              <a:rPr lang="hu-HU" dirty="0" err="1"/>
              <a:t>Orinetale</a:t>
            </a:r>
            <a:r>
              <a:rPr lang="hu-HU" dirty="0"/>
              <a:t> </a:t>
            </a:r>
            <a:r>
              <a:rPr lang="hu-HU" dirty="0" err="1"/>
              <a:t>type</a:t>
            </a:r>
            <a:endParaRPr lang="hu-HU" dirty="0"/>
          </a:p>
        </p:txBody>
      </p:sp>
      <p:sp>
        <p:nvSpPr>
          <p:cNvPr id="5" name="Kép helye 4">
            <a:extLst>
              <a:ext uri="{FF2B5EF4-FFF2-40B4-BE49-F238E27FC236}">
                <a16:creationId xmlns:a16="http://schemas.microsoft.com/office/drawing/2014/main" id="{3D65ACC3-A6DD-4A32-B89F-290724B4450D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1028" name="Picture 4" descr="Mare Orientale - Wikipedia">
            <a:extLst>
              <a:ext uri="{FF2B5EF4-FFF2-40B4-BE49-F238E27FC236}">
                <a16:creationId xmlns:a16="http://schemas.microsoft.com/office/drawing/2014/main" id="{6CB5FA74-A41B-42FE-AA89-FAF003F74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re Orientale on the Moon">
            <a:extLst>
              <a:ext uri="{FF2B5EF4-FFF2-40B4-BE49-F238E27FC236}">
                <a16:creationId xmlns:a16="http://schemas.microsoft.com/office/drawing/2014/main" id="{4686F561-46E7-4167-9785-6CCEB45D4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2" y="0"/>
            <a:ext cx="4991427" cy="618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525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Multiring </a:t>
            </a:r>
            <a:r>
              <a:rPr lang="hu-HU" dirty="0" err="1"/>
              <a:t>basin</a:t>
            </a:r>
            <a:r>
              <a:rPr lang="hu-HU" dirty="0"/>
              <a:t> – </a:t>
            </a:r>
            <a:r>
              <a:rPr lang="hu-HU" dirty="0" err="1"/>
              <a:t>Valhalla</a:t>
            </a:r>
            <a:r>
              <a:rPr lang="hu-HU" dirty="0"/>
              <a:t> </a:t>
            </a:r>
            <a:r>
              <a:rPr lang="hu-HU" dirty="0" err="1"/>
              <a:t>type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0C711C3-8F3F-4B5E-BC62-AFA00400AB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5386" b="253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79482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Multiring </a:t>
            </a:r>
            <a:r>
              <a:rPr lang="hu-HU" dirty="0" err="1"/>
              <a:t>basin</a:t>
            </a:r>
            <a:r>
              <a:rPr lang="hu-HU" dirty="0"/>
              <a:t> – </a:t>
            </a:r>
            <a:r>
              <a:rPr lang="hu-HU" dirty="0" err="1"/>
              <a:t>Tranquillitatis</a:t>
            </a:r>
            <a:r>
              <a:rPr lang="hu-HU" dirty="0"/>
              <a:t> </a:t>
            </a:r>
            <a:r>
              <a:rPr lang="hu-HU" dirty="0" err="1"/>
              <a:t>type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BFBC551-D3CE-4EAB-8F50-9D6EBD6F523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5302" b="1530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21657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Central</a:t>
            </a:r>
            <a:r>
              <a:rPr lang="hu-HU" dirty="0"/>
              <a:t> Pit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D50282B-9C3C-4710-BB68-2C284A8D722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4125" b="2412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11022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Central</a:t>
            </a:r>
            <a:r>
              <a:rPr lang="hu-HU" dirty="0"/>
              <a:t> </a:t>
            </a:r>
            <a:r>
              <a:rPr lang="hu-HU" dirty="0" err="1"/>
              <a:t>Dome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1CD32E0-BA19-4BB9-8D98-300EAC6E1F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6850" b="1685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029101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Anomalous</a:t>
            </a:r>
            <a:r>
              <a:rPr lang="hu-HU" dirty="0"/>
              <a:t> </a:t>
            </a:r>
            <a:r>
              <a:rPr lang="hu-HU" dirty="0" err="1"/>
              <a:t>Dome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48889D3-1869-43C1-812B-821D92DFB50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458" b="1245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01134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Penepalimpsest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0F014DC-D418-4F82-BEB0-BE9C91FF2C6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314" b="1231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91779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5" y="6032938"/>
            <a:ext cx="2861224" cy="63283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Icy</a:t>
            </a:r>
            <a:r>
              <a:rPr lang="hu-HU" dirty="0"/>
              <a:t> </a:t>
            </a:r>
            <a:r>
              <a:rPr lang="hu-HU" dirty="0" err="1"/>
              <a:t>bodies</a:t>
            </a:r>
            <a:r>
              <a:rPr lang="hu-HU" dirty="0"/>
              <a:t> &gt; </a:t>
            </a:r>
            <a:r>
              <a:rPr lang="hu-HU" dirty="0" err="1"/>
              <a:t>Palimpsest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7CB92AD-67C3-4526-BCCB-2261ECDDA8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2438" b="100"/>
          <a:stretch/>
        </p:blipFill>
        <p:spPr>
          <a:xfrm>
            <a:off x="3457903" y="212760"/>
            <a:ext cx="8481848" cy="645301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6277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Concentric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50BD427-20FC-4CD6-8AA6-FD9951A7B87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5056" r="1548" b="1967"/>
          <a:stretch/>
        </p:blipFill>
        <p:spPr>
          <a:xfrm>
            <a:off x="4340772" y="192229"/>
            <a:ext cx="7531838" cy="6477351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678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Nested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96A5743-6727-421E-81C2-49020F53E17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055" r="905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45644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Conical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CCE633B-C3FC-48A6-B934-B598303FBA5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4764" t="19543" r="77425" b="23329"/>
          <a:stretch/>
        </p:blipFill>
        <p:spPr>
          <a:xfrm>
            <a:off x="8544527" y="192230"/>
            <a:ext cx="3253464" cy="247263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A27805A-C8A0-4FFC-A753-A73DEDBBD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79" y="3222702"/>
            <a:ext cx="11694578" cy="285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643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hu-HU" dirty="0" err="1"/>
              <a:t>Polygonal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7FE5AFD-890B-49AD-A45B-A9850AACD0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l="25767" r="28480"/>
          <a:stretch/>
        </p:blipFill>
        <p:spPr>
          <a:xfrm>
            <a:off x="242778" y="338652"/>
            <a:ext cx="11796923" cy="546305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665045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E4291B-A665-4293-AA72-8F368495E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655B8D5-BE3D-4199-A3A2-4B442F835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259D4D1-03F6-440A-A60C-954863E5C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99" y="140374"/>
            <a:ext cx="7048500" cy="5740400"/>
          </a:xfrm>
          <a:prstGeom prst="rect">
            <a:avLst/>
          </a:prstGeom>
        </p:spPr>
      </p:pic>
      <p:pic>
        <p:nvPicPr>
          <p:cNvPr id="16" name="Kép helye 15">
            <a:extLst>
              <a:ext uri="{FF2B5EF4-FFF2-40B4-BE49-F238E27FC236}">
                <a16:creationId xmlns:a16="http://schemas.microsoft.com/office/drawing/2014/main" id="{3C0A61AC-947D-4069-9678-7BC60CDD3F7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15450" b="5139"/>
          <a:stretch/>
        </p:blipFill>
        <p:spPr>
          <a:xfrm>
            <a:off x="7549519" y="223024"/>
            <a:ext cx="4217207" cy="3054924"/>
          </a:xfrm>
        </p:spPr>
      </p:pic>
      <p:sp>
        <p:nvSpPr>
          <p:cNvPr id="19" name="Szöveg helye 3">
            <a:extLst>
              <a:ext uri="{FF2B5EF4-FFF2-40B4-BE49-F238E27FC236}">
                <a16:creationId xmlns:a16="http://schemas.microsoft.com/office/drawing/2014/main" id="{C733CC9D-1176-4DBF-A126-0DFE23C54DAB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landforms</a:t>
            </a:r>
            <a:r>
              <a:rPr lang="hu-HU" dirty="0"/>
              <a:t> &gt; </a:t>
            </a:r>
            <a:r>
              <a:rPr lang="en-US" dirty="0"/>
              <a:t>Ejecta</a:t>
            </a:r>
            <a:endParaRPr lang="hu-HU" dirty="0"/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0D12F3A7-1C64-4C68-B5AB-4AF2DB1B32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46" b="14075"/>
          <a:stretch/>
        </p:blipFill>
        <p:spPr>
          <a:xfrm>
            <a:off x="7549519" y="3429000"/>
            <a:ext cx="4157891" cy="305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12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Light</a:t>
            </a:r>
            <a:r>
              <a:rPr lang="hu-HU" dirty="0"/>
              <a:t> </a:t>
            </a:r>
            <a:r>
              <a:rPr lang="hu-HU" dirty="0" err="1"/>
              <a:t>plains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82E748B-EEBC-4D63-90CC-189BD40F01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255" b="2025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076169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Radial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A39E9A8-9961-4374-9BED-AA62EC041E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323" b="2032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052187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Bright</a:t>
            </a:r>
            <a:r>
              <a:rPr lang="hu-HU" dirty="0"/>
              <a:t> </a:t>
            </a:r>
            <a:r>
              <a:rPr lang="hu-HU" dirty="0" err="1"/>
              <a:t>halo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5EAE69D-5422-409D-B90C-D9DF262BBB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934" b="1693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31442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ray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0946CC0-7522-48B6-95C7-1FF2BC16FB3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755" b="2475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9E1A56E-059D-4AE4-9227-BC2661476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741" y="3960027"/>
            <a:ext cx="3186135" cy="270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34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Atmospheric blast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E316A53-CD0E-4FD5-979E-D71233A53E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-323" b="20887"/>
          <a:stretch/>
        </p:blipFill>
        <p:spPr>
          <a:xfrm>
            <a:off x="2678937" y="116958"/>
            <a:ext cx="9176366" cy="6453963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382923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Combination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B58EBA1-0011-4FD2-A547-568959A641E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4711" r="1549" b="15657"/>
          <a:stretch/>
        </p:blipFill>
        <p:spPr>
          <a:xfrm>
            <a:off x="5608986" y="215308"/>
            <a:ext cx="6362953" cy="645046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49198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Layered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2DBABF1-4318-4514-8B87-EACF13FDB5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586" b="215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64811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Single</a:t>
            </a:r>
            <a:r>
              <a:rPr lang="hu-HU" dirty="0"/>
              <a:t> </a:t>
            </a:r>
            <a:r>
              <a:rPr lang="hu-HU" dirty="0" err="1"/>
              <a:t>layer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FD62208-C0FA-443F-AD3F-5588B14BE9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25" b="2532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928349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 </a:t>
            </a:r>
            <a:r>
              <a:rPr lang="hu-HU" dirty="0" err="1"/>
              <a:t>Double</a:t>
            </a:r>
            <a:r>
              <a:rPr lang="hu-HU" dirty="0"/>
              <a:t> </a:t>
            </a:r>
            <a:r>
              <a:rPr lang="hu-HU" dirty="0" err="1"/>
              <a:t>layer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1F12DC9-28F5-481F-ABEE-6CF595424E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373" b="2337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196627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1E447D0-0F4D-4244-8B1D-E7CDF88F5F9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790" b="2179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88074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Valami &gt; Valami</a:t>
            </a:r>
          </a:p>
        </p:txBody>
      </p:sp>
      <p:sp>
        <p:nvSpPr>
          <p:cNvPr id="12" name="Kép helye 11">
            <a:extLst>
              <a:ext uri="{FF2B5EF4-FFF2-40B4-BE49-F238E27FC236}">
                <a16:creationId xmlns:a16="http://schemas.microsoft.com/office/drawing/2014/main" id="{B6AB5F73-8B60-43FE-98DB-53E7B3791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09725" y="192231"/>
            <a:ext cx="11811699" cy="5814286"/>
          </a:xfrm>
          <a:ln>
            <a:solidFill>
              <a:schemeClr val="bg1"/>
            </a:solidFill>
          </a:ln>
        </p:spPr>
      </p:sp>
    </p:spTree>
    <p:extLst>
      <p:ext uri="{BB962C8B-B14F-4D97-AF65-F5344CB8AC3E}">
        <p14:creationId xmlns:p14="http://schemas.microsoft.com/office/powerpoint/2010/main" val="2317197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 </a:t>
            </a:r>
            <a:r>
              <a:rPr lang="hu-HU" dirty="0" err="1"/>
              <a:t>Radially</a:t>
            </a:r>
            <a:r>
              <a:rPr lang="hu-HU" dirty="0"/>
              <a:t> </a:t>
            </a:r>
            <a:r>
              <a:rPr lang="hu-HU" dirty="0" err="1"/>
              <a:t>striated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787A28B-A762-485F-8455-7CD934400EA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325" b="2232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474907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Excess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F479E97-A2A0-4404-973F-DFC15EA473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441" b="3144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E9F98FF-7A96-4534-8A59-76205F7BA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43" y="3233853"/>
            <a:ext cx="3295802" cy="2643982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B605EBA4-407F-48F4-B026-410E18658902}"/>
              </a:ext>
            </a:extLst>
          </p:cNvPr>
          <p:cNvSpPr/>
          <p:nvPr/>
        </p:nvSpPr>
        <p:spPr>
          <a:xfrm>
            <a:off x="289075" y="2864521"/>
            <a:ext cx="2550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</a:rPr>
              <a:t>Black and Stewart (2008)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7093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Perched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A18DC18-2F10-4B03-A6C5-B1AD168011A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677" b="14285"/>
          <a:stretch/>
        </p:blipFill>
        <p:spPr>
          <a:xfrm>
            <a:off x="209550" y="192230"/>
            <a:ext cx="11812588" cy="597982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727960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Pancake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BB33697-1903-4207-A6B9-7D84F552766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667" b="1766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628591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Pedestal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8D068FC-3858-44B1-AF4D-2FB35A4F3CF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2172" b="9504"/>
          <a:stretch/>
        </p:blipFill>
        <p:spPr>
          <a:xfrm>
            <a:off x="6495393" y="192229"/>
            <a:ext cx="5486401" cy="6486141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E37F117-BD86-429A-A45A-D9F79FC01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44" y="192229"/>
            <a:ext cx="5954822" cy="404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476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Pitted</a:t>
            </a:r>
            <a:r>
              <a:rPr lang="hu-HU" dirty="0"/>
              <a:t> </a:t>
            </a:r>
            <a:r>
              <a:rPr lang="hu-HU" dirty="0" err="1"/>
              <a:t>pedestal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01A3669-3773-43AF-A753-456E20E05F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7517" r="23031" b="25568"/>
          <a:stretch/>
        </p:blipFill>
        <p:spPr>
          <a:xfrm>
            <a:off x="209550" y="192088"/>
            <a:ext cx="11872305" cy="597997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922471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Rampart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41300FB-B6E0-474D-AC49-216DB9E0F6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292" b="1829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A67009E-4F4C-46B4-BDC5-5F6F1A104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782" y="213945"/>
            <a:ext cx="4840356" cy="288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893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 Low </a:t>
            </a:r>
            <a:r>
              <a:rPr lang="hu-HU" dirty="0" err="1"/>
              <a:t>aspect</a:t>
            </a:r>
            <a:r>
              <a:rPr lang="hu-HU" dirty="0"/>
              <a:t> ratio </a:t>
            </a:r>
            <a:r>
              <a:rPr lang="hu-HU" dirty="0" err="1"/>
              <a:t>layered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05416A6-3ED9-4044-9811-98D46C4663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86" b="253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9942387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Boulder</a:t>
            </a:r>
            <a:r>
              <a:rPr lang="hu-HU" dirty="0"/>
              <a:t> </a:t>
            </a:r>
            <a:r>
              <a:rPr lang="hu-HU" dirty="0" err="1"/>
              <a:t>halo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C9B420B-ED99-44BC-B639-AB77186428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618" b="1061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70495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impacts</a:t>
            </a:r>
            <a:r>
              <a:rPr lang="hu-HU" dirty="0"/>
              <a:t> &gt; </a:t>
            </a:r>
            <a:r>
              <a:rPr lang="hu-HU" dirty="0" err="1"/>
              <a:t>Offset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05A513C-B6AA-4DAA-A6CC-C8DDEFDB69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650" b="965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31822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impacts</a:t>
            </a:r>
            <a:r>
              <a:rPr lang="hu-HU" dirty="0"/>
              <a:t> &gt; </a:t>
            </a:r>
            <a:r>
              <a:rPr lang="hu-HU" dirty="0" err="1"/>
              <a:t>uprange</a:t>
            </a:r>
            <a:r>
              <a:rPr lang="hu-HU" dirty="0"/>
              <a:t> </a:t>
            </a:r>
            <a:r>
              <a:rPr lang="hu-HU" dirty="0" err="1"/>
              <a:t>forbidden</a:t>
            </a:r>
            <a:r>
              <a:rPr lang="hu-HU" dirty="0"/>
              <a:t> </a:t>
            </a:r>
            <a:r>
              <a:rPr lang="hu-HU" dirty="0" err="1"/>
              <a:t>zone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3C77975-F096-4889-8F18-ACD2ACCD807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730" b="1973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sp>
        <p:nvSpPr>
          <p:cNvPr id="7" name="Nyíl: jobbra mutató 6">
            <a:extLst>
              <a:ext uri="{FF2B5EF4-FFF2-40B4-BE49-F238E27FC236}">
                <a16:creationId xmlns:a16="http://schemas.microsoft.com/office/drawing/2014/main" id="{B01F0A3A-3893-4CD6-846D-FB883198C636}"/>
              </a:ext>
            </a:extLst>
          </p:cNvPr>
          <p:cNvSpPr/>
          <p:nvPr/>
        </p:nvSpPr>
        <p:spPr>
          <a:xfrm>
            <a:off x="3415862" y="3016469"/>
            <a:ext cx="977462" cy="199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90306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032938"/>
            <a:ext cx="3176535" cy="63283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impacts</a:t>
            </a:r>
            <a:r>
              <a:rPr lang="hu-HU" dirty="0"/>
              <a:t> &gt;  </a:t>
            </a:r>
            <a:r>
              <a:rPr lang="hu-HU" dirty="0" err="1"/>
              <a:t>Butterfly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F34E5D7-C9F6-4E4A-97F5-789530A183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128" r="490" b="2280"/>
          <a:stretch/>
        </p:blipFill>
        <p:spPr>
          <a:xfrm>
            <a:off x="3605048" y="192230"/>
            <a:ext cx="8313683" cy="6428039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CC4C3EA-B51F-4494-8C1B-9808B877A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35" y="237731"/>
            <a:ext cx="4598177" cy="33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436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Asymmetric craters</a:t>
            </a:r>
            <a:endParaRPr lang="hu-HU" dirty="0"/>
          </a:p>
        </p:txBody>
      </p:sp>
      <p:pic>
        <p:nvPicPr>
          <p:cNvPr id="7" name="Kép helye 6">
            <a:extLst>
              <a:ext uri="{FF2B5EF4-FFF2-40B4-BE49-F238E27FC236}">
                <a16:creationId xmlns:a16="http://schemas.microsoft.com/office/drawing/2014/main" id="{6D938C1F-1E1B-4758-9300-76F6506FBB2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671" b="2671"/>
          <a:stretch>
            <a:fillRect/>
          </a:stretch>
        </p:blipFill>
        <p:spPr>
          <a:xfrm>
            <a:off x="307975" y="192088"/>
            <a:ext cx="11599863" cy="59801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363525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impacts</a:t>
            </a:r>
            <a:r>
              <a:rPr lang="hu-HU" dirty="0"/>
              <a:t> &gt; </a:t>
            </a:r>
            <a:r>
              <a:rPr lang="hu-HU" dirty="0" err="1"/>
              <a:t>Elliptical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0AAC37D-AC71-427B-A231-85EF4329394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56" r="1056"/>
          <a:stretch>
            <a:fillRect/>
          </a:stretch>
        </p:blipFill>
        <p:spPr>
          <a:xfrm>
            <a:off x="169862" y="351263"/>
            <a:ext cx="5237138" cy="2578099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049327A-7FE2-4558-91F9-99F22FCA9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375" y="387350"/>
            <a:ext cx="63881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757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287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angle</a:t>
            </a:r>
            <a:r>
              <a:rPr lang="hu-HU" dirty="0"/>
              <a:t> </a:t>
            </a:r>
            <a:r>
              <a:rPr lang="hu-HU" dirty="0" err="1"/>
              <a:t>impacts</a:t>
            </a:r>
            <a:r>
              <a:rPr lang="hu-HU" dirty="0"/>
              <a:t> &gt;  </a:t>
            </a:r>
            <a:r>
              <a:rPr lang="hu-HU" dirty="0" err="1"/>
              <a:t>Bumblebee</a:t>
            </a:r>
            <a:r>
              <a:rPr lang="hu-HU" dirty="0"/>
              <a:t> </a:t>
            </a:r>
            <a:r>
              <a:rPr lang="hu-HU" dirty="0" err="1"/>
              <a:t>ejecta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19C9890-2635-4C29-AA1B-9BD672583D8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195" r="1743" b="888"/>
          <a:stretch/>
        </p:blipFill>
        <p:spPr>
          <a:xfrm>
            <a:off x="4824248" y="192230"/>
            <a:ext cx="7083974" cy="6441719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531717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chain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2E897CB-26BE-4133-82C0-5F3915BE0CD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394" b="1539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500925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cluster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C6DC104-6B5F-4BB7-905B-3ACBA36CEA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937" b="993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744383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Doublet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EBFBF56-9729-4C34-A204-6996215C492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681" b="468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794535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DB82C43-4A01-4451-A370-F1EC12AED41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045" b="170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222543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Ricochet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72E61A9-6D34-4E24-9305-885150B2456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5128" b="3512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011493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Multiple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Septum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FCAF952-8A5E-473C-A72F-0E32782CE4E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8" t="8391" r="2697" b="11193"/>
          <a:stretch/>
        </p:blipFill>
        <p:spPr>
          <a:xfrm>
            <a:off x="4939862" y="192231"/>
            <a:ext cx="7117914" cy="6516054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043757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066218D-6B32-498B-BE55-BDEDAE14C8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2944" b="3294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980462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chain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D36AAC6-253F-49B3-B3BE-E3893BA1306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4034" b="15313"/>
          <a:stretch/>
        </p:blipFill>
        <p:spPr>
          <a:xfrm>
            <a:off x="1030014" y="212835"/>
            <a:ext cx="11027762" cy="600496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750509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field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7AD0FEB-6D76-4E1A-83E6-956AFA24F7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80" b="138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27556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cluster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1C564D9-75AD-4A7F-BE4C-F15EE422E99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597" b="1659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45218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Herringbone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E63FE39-C3EC-4E63-B323-FA173E776B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817" r="581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248064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</a:t>
            </a:r>
            <a:r>
              <a:rPr lang="hu-HU" dirty="0" err="1"/>
              <a:t>Filled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7519616-B8A4-4312-B7B9-13244012CB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149" b="1514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131022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</a:t>
            </a:r>
            <a:r>
              <a:rPr lang="hu-HU" dirty="0" err="1"/>
              <a:t>Inundated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117360F-1D59-41E5-B3C7-99F91E80CE7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995" t="19473" r="3376" b="19939"/>
          <a:stretch/>
        </p:blipFill>
        <p:spPr>
          <a:xfrm>
            <a:off x="234176" y="192230"/>
            <a:ext cx="11296186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9A3A74D-DFBF-4C63-AA1D-5C6E1AFBD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13" y="502697"/>
            <a:ext cx="5723104" cy="429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25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B8F1A5-BF9D-4F0F-95D6-270B15E0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F44F49D-B3F0-48F5-9B5E-F8CA9FCB3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CF3FBF7-0529-4B27-8D96-F8C576857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8" y="0"/>
            <a:ext cx="12193587" cy="5991034"/>
          </a:xfrm>
          <a:prstGeom prst="rect">
            <a:avLst/>
          </a:prstGeom>
        </p:spPr>
      </p:pic>
      <p:pic>
        <p:nvPicPr>
          <p:cNvPr id="10" name="Kép helye 5">
            <a:extLst>
              <a:ext uri="{FF2B5EF4-FFF2-40B4-BE49-F238E27FC236}">
                <a16:creationId xmlns:a16="http://schemas.microsoft.com/office/drawing/2014/main" id="{519F5D27-DD06-4D52-A74C-04C82B1863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5" b="-207"/>
          <a:stretch/>
        </p:blipFill>
        <p:spPr>
          <a:xfrm>
            <a:off x="134224" y="222339"/>
            <a:ext cx="6578810" cy="36073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12" name="Szöveg helye 3">
            <a:extLst>
              <a:ext uri="{FF2B5EF4-FFF2-40B4-BE49-F238E27FC236}">
                <a16:creationId xmlns:a16="http://schemas.microsoft.com/office/drawing/2014/main" id="{6BCD2169-D6BF-4275-9C78-B46D237CC7C7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</a:t>
            </a:r>
            <a:r>
              <a:rPr lang="en-US" dirty="0"/>
              <a:t>Eroded crater</a:t>
            </a:r>
            <a:endParaRPr lang="hu-HU" dirty="0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3E95D78-BA83-481B-9A52-5C0983001625}"/>
              </a:ext>
            </a:extLst>
          </p:cNvPr>
          <p:cNvSpPr/>
          <p:nvPr/>
        </p:nvSpPr>
        <p:spPr>
          <a:xfrm>
            <a:off x="306929" y="3059668"/>
            <a:ext cx="287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Craddock and Maxwell 1990</a:t>
            </a:r>
            <a:endParaRPr lang="hu-HU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554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</a:t>
            </a:r>
            <a:r>
              <a:rPr lang="hu-HU" dirty="0" err="1"/>
              <a:t>Ghost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90958DB-4FA7-491F-8C8A-13823BEAF1B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745" b="187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253379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5" y="6001407"/>
            <a:ext cx="4206548" cy="664363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Ring mold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0D31E53-D0C8-4934-B44F-D8C26884EB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852" b="1377"/>
          <a:stretch/>
        </p:blipFill>
        <p:spPr>
          <a:xfrm>
            <a:off x="4487917" y="192230"/>
            <a:ext cx="7462901" cy="634636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ABF1117-202D-416B-9CC0-CA84B9C0A5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88" t="5892" r="3473" b="3835"/>
          <a:stretch/>
        </p:blipFill>
        <p:spPr>
          <a:xfrm>
            <a:off x="367989" y="312234"/>
            <a:ext cx="2765503" cy="4276619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0FC94156-1B2C-4C5D-AD58-E4DE9EF31632}"/>
              </a:ext>
            </a:extLst>
          </p:cNvPr>
          <p:cNvSpPr/>
          <p:nvPr/>
        </p:nvSpPr>
        <p:spPr>
          <a:xfrm>
            <a:off x="806882" y="4588853"/>
            <a:ext cx="2473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</a:rPr>
              <a:t>Pedersen and Head 2010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30724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5885793"/>
            <a:ext cx="3418273" cy="779977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</a:t>
            </a:r>
            <a:r>
              <a:rPr lang="hu-HU" dirty="0" err="1"/>
              <a:t>Softened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8E3734F-B50A-421E-9E22-0A5502E93FE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860" r="2391" b="22967"/>
          <a:stretch/>
        </p:blipFill>
        <p:spPr>
          <a:xfrm rot="16200000">
            <a:off x="4781550" y="-947814"/>
            <a:ext cx="6096657" cy="8376745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89B6963-9CEE-4561-A38A-D7503878D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0304" y="192229"/>
            <a:ext cx="3662802" cy="163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72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degradation</a:t>
            </a:r>
            <a:r>
              <a:rPr lang="hu-HU" dirty="0"/>
              <a:t> &gt;  </a:t>
            </a:r>
            <a:r>
              <a:rPr lang="hu-HU" dirty="0" err="1"/>
              <a:t>Degraded</a:t>
            </a:r>
            <a:r>
              <a:rPr lang="hu-HU" dirty="0"/>
              <a:t> </a:t>
            </a:r>
            <a:r>
              <a:rPr lang="hu-HU" dirty="0" err="1"/>
              <a:t>basin</a:t>
            </a:r>
            <a:r>
              <a:rPr lang="en-US" dirty="0"/>
              <a:t> / Circular Thin Area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9DA58B9-0A8F-45B3-B46B-BA695B17A0D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11" r="461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C8B78A8-18D5-40A2-9DE1-30E619880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14" y="192087"/>
            <a:ext cx="5651835" cy="2942051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FE640744-B7AF-48F7-A847-99312039D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810" y="3134138"/>
            <a:ext cx="3194387" cy="319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266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gravity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Compaction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2592921-E120-4E28-B69D-40000912CA6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56" b="185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067075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Low </a:t>
            </a:r>
            <a:r>
              <a:rPr lang="hu-HU" dirty="0" err="1"/>
              <a:t>gravity</a:t>
            </a:r>
            <a:r>
              <a:rPr lang="hu-HU" dirty="0"/>
              <a:t> </a:t>
            </a:r>
            <a:r>
              <a:rPr lang="hu-HU" dirty="0" err="1"/>
              <a:t>impact</a:t>
            </a:r>
            <a:r>
              <a:rPr lang="hu-HU" dirty="0"/>
              <a:t> &gt; </a:t>
            </a:r>
            <a:r>
              <a:rPr lang="hu-HU" dirty="0" err="1"/>
              <a:t>Complex</a:t>
            </a:r>
            <a:r>
              <a:rPr lang="hu-HU" dirty="0"/>
              <a:t> </a:t>
            </a:r>
            <a:r>
              <a:rPr lang="hu-HU" dirty="0" err="1"/>
              <a:t>low</a:t>
            </a:r>
            <a:r>
              <a:rPr lang="hu-HU" dirty="0"/>
              <a:t> </a:t>
            </a:r>
            <a:r>
              <a:rPr lang="hu-HU" dirty="0" err="1"/>
              <a:t>gravity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F2CBF63-5A1E-4DAC-886C-E315101F3DF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776" b="3177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265048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elements</a:t>
            </a:r>
            <a:r>
              <a:rPr lang="hu-HU" dirty="0"/>
              <a:t> &gt; </a:t>
            </a:r>
            <a:r>
              <a:rPr lang="hu-HU" dirty="0" err="1"/>
              <a:t>Rim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1B711E7-1F1E-491B-AA6B-FF9A5258BA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46465" t="25247" r="23610" b="25245"/>
          <a:stretch/>
        </p:blipFill>
        <p:spPr>
          <a:xfrm>
            <a:off x="8151540" y="275015"/>
            <a:ext cx="3830911" cy="6301893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249C1F1-3CB6-4840-87BA-EEE4EB826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49" y="275016"/>
            <a:ext cx="7833769" cy="418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291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Ejecta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elements</a:t>
            </a:r>
            <a:r>
              <a:rPr lang="hu-HU" dirty="0"/>
              <a:t> &gt; Wall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24A4C79-49E8-4419-B988-F8B4DF0DA6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029" b="2002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028853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</a:t>
            </a:r>
            <a:r>
              <a:rPr lang="hu-HU" dirty="0" err="1"/>
              <a:t>melt</a:t>
            </a:r>
            <a:r>
              <a:rPr lang="hu-HU" dirty="0"/>
              <a:t> pond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9F76380-B4F0-44E0-89E4-CCAFB72BBD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344" b="2434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626268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melt</a:t>
            </a:r>
            <a:r>
              <a:rPr lang="hu-HU" dirty="0"/>
              <a:t> flow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0375FF2-AF4D-44DD-9C5F-95344E15CAD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7288" b="2728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31078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19CD62-9523-4849-AF28-00D4CE7C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FA5FBBD-6F5C-4CC2-A448-2C8DCC2A8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D11CE736-ACF1-4651-AE76-A538EAB0E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29" y="248083"/>
            <a:ext cx="6779894" cy="2736628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D30FAEDE-26D3-449D-9277-07C734341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839" y="248082"/>
            <a:ext cx="4572001" cy="5591557"/>
          </a:xfrm>
          <a:prstGeom prst="rect">
            <a:avLst/>
          </a:prstGeom>
        </p:spPr>
      </p:pic>
      <p:sp>
        <p:nvSpPr>
          <p:cNvPr id="14" name="Téglalap 13">
            <a:extLst>
              <a:ext uri="{FF2B5EF4-FFF2-40B4-BE49-F238E27FC236}">
                <a16:creationId xmlns:a16="http://schemas.microsoft.com/office/drawing/2014/main" id="{04CD910F-D308-4A23-8998-F7471FF95BB7}"/>
              </a:ext>
            </a:extLst>
          </p:cNvPr>
          <p:cNvSpPr/>
          <p:nvPr/>
        </p:nvSpPr>
        <p:spPr>
          <a:xfrm>
            <a:off x="9870931" y="5839639"/>
            <a:ext cx="191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  <a:cs typeface="Calibri" panose="020F0502020204030204" pitchFamily="34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ea typeface="MS Mincho" panose="02020609040205080304" pitchFamily="49" charset="-128"/>
                <a:cs typeface="Calibri" panose="020F0502020204030204" pitchFamily="34" charset="0"/>
              </a:rPr>
              <a:t>Malin</a:t>
            </a:r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  <a:cs typeface="Calibri" panose="020F0502020204030204" pitchFamily="34" charset="0"/>
              </a:rPr>
              <a:t> et al. 2010)</a:t>
            </a:r>
            <a:endParaRPr lang="hu-HU" dirty="0"/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C986BBB7-11D7-41DF-9620-B3BD208DC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29" y="3103010"/>
            <a:ext cx="6799245" cy="281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892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B0BF8D5-024D-4869-9583-FCF2EFB6F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3" y="1416205"/>
            <a:ext cx="9906000" cy="5051502"/>
          </a:xfrm>
        </p:spPr>
        <p:txBody>
          <a:bodyPr anchor="t"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Craters (including impact basins) are the most common landform on planetary bodies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Craters are made by hypervelocity impactors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Small and large craters are similar when produced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Projectiles may not reach the planetary surface, depending on atmosphere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Craters are produced by a shock wave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Crater ejecta is an indicator of subsurface / surface / atmospheric conditions at the time of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Crater flux was high in the early era but became ~constant after ca. 3.8 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Old (&gt;</a:t>
            </a:r>
            <a:r>
              <a:rPr lang="en-US" sz="1800" cap="none" dirty="0" err="1"/>
              <a:t>4Ga</a:t>
            </a:r>
            <a:r>
              <a:rPr lang="en-US" sz="1800" cap="none" dirty="0"/>
              <a:t>) surfaces are saturated with craters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Non-saturated surfaces indicate resurfacing due to dynamic interior or exterior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Craters are used to calculate surface model 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Only lunar crater density is linked to radiocarbon dating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800" cap="none" dirty="0"/>
          </a:p>
        </p:txBody>
      </p:sp>
    </p:spTree>
    <p:extLst>
      <p:ext uri="{BB962C8B-B14F-4D97-AF65-F5344CB8AC3E}">
        <p14:creationId xmlns:p14="http://schemas.microsoft.com/office/powerpoint/2010/main" val="1938405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804</TotalTime>
  <Words>1192</Words>
  <Application>Microsoft Office PowerPoint</Application>
  <PresentationFormat>Szélesvásznú</PresentationFormat>
  <Paragraphs>160</Paragraphs>
  <Slides>88</Slides>
  <Notes>25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88</vt:i4>
      </vt:variant>
    </vt:vector>
  </HeadingPairs>
  <TitlesOfParts>
    <vt:vector size="93" baseType="lpstr">
      <vt:lpstr>Arial</vt:lpstr>
      <vt:lpstr>Calibri</vt:lpstr>
      <vt:lpstr>Century Gothic</vt:lpstr>
      <vt:lpstr>Times New Roman</vt:lpstr>
      <vt:lpstr>Szita</vt:lpstr>
      <vt:lpstr>Planetary landforms  A visual introduction to planetary geomorphology ALBEDO+IMPACT</vt:lpstr>
      <vt:lpstr>ALBEDO FEATURES</vt:lpstr>
      <vt:lpstr>PowerPoint-bemutató</vt:lpstr>
      <vt:lpstr>PowerPoint-bemutató</vt:lpstr>
      <vt:lpstr>PowerPoint-bemutató</vt:lpstr>
      <vt:lpstr>PowerPoint-bemutató</vt:lpstr>
      <vt:lpstr>IMpact processes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landforms  A visual introduction</dc:title>
  <dc:creator>Hargitai Henrik</dc:creator>
  <cp:lastModifiedBy>Ed</cp:lastModifiedBy>
  <cp:revision>195</cp:revision>
  <dcterms:created xsi:type="dcterms:W3CDTF">2019-10-07T08:36:53Z</dcterms:created>
  <dcterms:modified xsi:type="dcterms:W3CDTF">2021-11-03T10:43:37Z</dcterms:modified>
</cp:coreProperties>
</file>