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96" r:id="rId7"/>
    <p:sldId id="297" r:id="rId8"/>
    <p:sldId id="298" r:id="rId9"/>
    <p:sldId id="299" r:id="rId10"/>
    <p:sldId id="261" r:id="rId11"/>
    <p:sldId id="262" r:id="rId12"/>
    <p:sldId id="263" r:id="rId13"/>
    <p:sldId id="264" r:id="rId14"/>
    <p:sldId id="265" r:id="rId15"/>
    <p:sldId id="306" r:id="rId16"/>
    <p:sldId id="305" r:id="rId17"/>
    <p:sldId id="307" r:id="rId18"/>
    <p:sldId id="308" r:id="rId19"/>
    <p:sldId id="266" r:id="rId20"/>
    <p:sldId id="300" r:id="rId21"/>
    <p:sldId id="267" r:id="rId22"/>
    <p:sldId id="269" r:id="rId23"/>
    <p:sldId id="309" r:id="rId24"/>
    <p:sldId id="310" r:id="rId25"/>
    <p:sldId id="270" r:id="rId26"/>
    <p:sldId id="271" r:id="rId27"/>
    <p:sldId id="272" r:id="rId28"/>
    <p:sldId id="284" r:id="rId29"/>
    <p:sldId id="273" r:id="rId30"/>
    <p:sldId id="302" r:id="rId31"/>
    <p:sldId id="274" r:id="rId32"/>
    <p:sldId id="301" r:id="rId33"/>
    <p:sldId id="303" r:id="rId34"/>
    <p:sldId id="304" r:id="rId35"/>
    <p:sldId id="275" r:id="rId36"/>
    <p:sldId id="276" r:id="rId37"/>
    <p:sldId id="277" r:id="rId38"/>
    <p:sldId id="278" r:id="rId39"/>
    <p:sldId id="279" r:id="rId40"/>
    <p:sldId id="268" r:id="rId41"/>
    <p:sldId id="280" r:id="rId42"/>
    <p:sldId id="281" r:id="rId43"/>
    <p:sldId id="282" r:id="rId44"/>
    <p:sldId id="283" r:id="rId45"/>
    <p:sldId id="285" r:id="rId46"/>
    <p:sldId id="286" r:id="rId47"/>
    <p:sldId id="287" r:id="rId48"/>
    <p:sldId id="288" r:id="rId49"/>
    <p:sldId id="289" r:id="rId50"/>
    <p:sldId id="290" r:id="rId51"/>
    <p:sldId id="291" r:id="rId52"/>
    <p:sldId id="292" r:id="rId53"/>
    <p:sldId id="293" r:id="rId54"/>
    <p:sldId id="294" r:id="rId55"/>
    <p:sldId id="295" r:id="rId56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d" initials="Ed" lastIdx="1" clrIdx="0">
    <p:extLst>
      <p:ext uri="{19B8F6BF-5375-455C-9EA6-DF929625EA0E}">
        <p15:presenceInfo xmlns:p15="http://schemas.microsoft.com/office/powerpoint/2012/main" userId="E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73" autoAdjust="0"/>
    <p:restoredTop sz="94660"/>
  </p:normalViewPr>
  <p:slideViewPr>
    <p:cSldViewPr snapToGrid="0">
      <p:cViewPr varScale="1">
        <p:scale>
          <a:sx n="68" d="100"/>
          <a:sy n="68" d="100"/>
        </p:scale>
        <p:origin x="20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commentAuthors" Target="commentAuthor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11-17T08:06:00.722" idx="1">
    <p:pos x="7679" y="0"/>
    <p:text/>
    <p:extLst>
      <p:ext uri="{C676402C-5697-4E1C-873F-D02D1690AC5C}">
        <p15:threadingInfo xmlns:p15="http://schemas.microsoft.com/office/powerpoint/2012/main" timeZoneBias="-6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969D91F-85DE-41EB-A374-B78F9FF55E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4CECA8F5-0AE8-4C94-B7CE-E83A1A046E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B6AC7BC2-BFC7-45F9-A0AA-2432A09C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36C0E-CB37-40F3-8408-215CB890672A}" type="datetimeFigureOut">
              <a:rPr lang="hu-HU" smtClean="0"/>
              <a:t>2021. 11. 17.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4FE9F5F9-1C0C-4601-AFD7-DC5FC551B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43416EC2-4163-4301-A4A4-3CCA7E644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CE06C-3A78-496A-9656-39EAFF282F4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71529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265BD20-1301-4B6D-9074-340BA28EB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AD45056-8C59-4818-8583-63067B4FEB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65DFBE81-2E10-4F9A-9436-ECF9907A1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36C0E-CB37-40F3-8408-215CB890672A}" type="datetimeFigureOut">
              <a:rPr lang="hu-HU" smtClean="0"/>
              <a:t>2021. 11. 17.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473E624E-58A5-47FB-AA5C-FCF0C5EC2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6AC7E6D7-0AE9-4F82-91AE-A111D9A59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CE06C-3A78-496A-9656-39EAFF282F4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72242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C5968BA-7EA0-46B4-9051-5B4258FA4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FE16E422-48E3-44BC-BAED-F660362411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EBAB7965-FBC5-4C7C-9924-81AF2F43F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36C0E-CB37-40F3-8408-215CB890672A}" type="datetimeFigureOut">
              <a:rPr lang="hu-HU" smtClean="0"/>
              <a:t>2021. 11. 17.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4C3F95BE-62AC-4D26-9F30-154B72F7C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0B4DF2D-DA94-4ABA-8265-1D7512924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CE06C-3A78-496A-9656-39EAFF282F4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33776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8D8190C-83B0-43B4-BCB3-692E04751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0292620-2519-4F08-B6AE-0CD7F92100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8F1649BB-9483-4687-B1DE-A91680BFFC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C436ECFF-E006-46B0-B73B-D2F9A1A36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36C0E-CB37-40F3-8408-215CB890672A}" type="datetimeFigureOut">
              <a:rPr lang="hu-HU" smtClean="0"/>
              <a:t>2021. 11. 17.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09D04F89-F1AA-49CE-902F-C561B9160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2C6250BB-5C09-4B4A-AC34-BD65087A3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CE06C-3A78-496A-9656-39EAFF282F4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10835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00D1214-2181-457F-A2D4-7D6DF5CCA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84B82553-8945-44CE-8C3F-E9BA620EC7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AAC0FA6B-F2BD-419F-B7D6-7C918F04D6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E9E7793B-4079-4238-BCE8-C55DCB0E95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9B584892-F90D-4BF2-B41C-FEBC30FC20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9DEA7436-EB2B-4659-AEBA-D7C570B51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36C0E-CB37-40F3-8408-215CB890672A}" type="datetimeFigureOut">
              <a:rPr lang="hu-HU" smtClean="0"/>
              <a:t>2021. 11. 17.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397D4884-0480-4E47-B7DB-E3E763E60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F0389231-461F-4552-81EC-1157788C7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CE06C-3A78-496A-9656-39EAFF282F4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92697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48383F0-EBFD-4B9E-819D-EB5F8F901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52725779-9F69-4C08-B964-EC3117FC1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36C0E-CB37-40F3-8408-215CB890672A}" type="datetimeFigureOut">
              <a:rPr lang="hu-HU" smtClean="0"/>
              <a:t>2021. 11. 17.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98D1A3CB-5A8B-46CE-999D-53E202319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D3942D8D-8933-426B-9B5E-48F489716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CE06C-3A78-496A-9656-39EAFF282F4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18774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C4953EC3-B394-4A28-87F9-3FDB17B2A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36C0E-CB37-40F3-8408-215CB890672A}" type="datetimeFigureOut">
              <a:rPr lang="hu-HU" smtClean="0"/>
              <a:t>2021. 11. 17.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7D6BF791-BD35-45AB-AB4B-A19A03924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18CDD3E6-0611-4192-831E-61398268B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CE06C-3A78-496A-9656-39EAFF282F4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31372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C27AF7E-1D6E-411F-9143-331C358E2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0692353-7121-4873-9108-134F2AD61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9EFAF445-84ED-4CED-BE64-C0BFADD2F8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C8EA0FD5-27BF-4862-91A7-3C5D8D4A0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36C0E-CB37-40F3-8408-215CB890672A}" type="datetimeFigureOut">
              <a:rPr lang="hu-HU" smtClean="0"/>
              <a:t>2021. 11. 17.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9F2AB6C8-B6FF-408E-BA18-279E07F83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E27CC267-516C-4DCC-A0FD-345203573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CE06C-3A78-496A-9656-39EAFF282F4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26125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ED84AF1-8026-401B-B111-A05B842AB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564434CA-9517-4A3D-992A-D7A9FDBF1E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74E28374-E9DB-483F-9A04-15B807FAFC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2E8B19D0-E15A-48A7-99CF-222B48B28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36C0E-CB37-40F3-8408-215CB890672A}" type="datetimeFigureOut">
              <a:rPr lang="hu-HU" smtClean="0"/>
              <a:t>2021. 11. 17.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99E87D64-62F5-45DF-9519-033951820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2549C347-6854-4555-B84E-AC061B0A9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CE06C-3A78-496A-9656-39EAFF282F4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236032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03A78EF-C79C-4FD2-9F95-A7B5BABE4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39457082-9872-4535-90DD-B63F7B36F8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43B1C1E9-909D-4074-8EC0-B1ECAD6E5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36C0E-CB37-40F3-8408-215CB890672A}" type="datetimeFigureOut">
              <a:rPr lang="hu-HU" smtClean="0"/>
              <a:t>2021. 11. 17.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B0389694-0CC8-45FC-BDAF-13223D2AC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377BF155-092E-4340-A649-237958AD8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CE06C-3A78-496A-9656-39EAFF282F4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513358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A0BFF02E-3BC8-4C81-9042-1DA0114E89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2FB90FAE-4EA5-4267-9AEB-E9F62F20AC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4880D508-12CF-4CEC-B12E-A605E8E6C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36C0E-CB37-40F3-8408-215CB890672A}" type="datetimeFigureOut">
              <a:rPr lang="hu-HU" smtClean="0"/>
              <a:t>2021. 11. 17.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635D58AC-2BA0-44C2-9AF7-08B7792C4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97A1283-2D48-4802-9963-2B7AEB432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CE06C-3A78-496A-9656-39EAFF282F4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05344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BE978879-C32B-446E-8435-9E152918A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8793ADC8-0A54-4218-BB73-A6BF32A757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47B40551-C03A-4149-BCEE-3DE898BC8C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436C0E-CB37-40F3-8408-215CB890672A}" type="datetimeFigureOut">
              <a:rPr lang="hu-HU" smtClean="0"/>
              <a:t>2021. 11. 17.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C67129AE-7F99-4CF3-A81B-3DDF44CF18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9764A88-BC0E-4926-BCA8-1D6BDBE41A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3CE06C-3A78-496A-9656-39EAFF282F4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88336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36EB60A-34E0-46C1-8C65-EC6B1DC52C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 </a:t>
            </a:r>
            <a:r>
              <a:rPr lang="en-US" dirty="0"/>
              <a:t>Introduction to Planetary Geologic Mapping</a:t>
            </a:r>
            <a:endParaRPr lang="hu-HU" dirty="0"/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CD0A8A69-9875-4C6B-AFE9-B83882170F2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020710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B1CC1DC-5050-48DF-B23C-E30B331B5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EC08331D-B294-40F1-A2F6-639227CED9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595977"/>
            <a:ext cx="10340239" cy="5166870"/>
          </a:xfr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FBEFA78C-AF35-4DC4-9B94-B7D6869860AF}"/>
              </a:ext>
            </a:extLst>
          </p:cNvPr>
          <p:cNvSpPr txBox="1"/>
          <p:nvPr/>
        </p:nvSpPr>
        <p:spPr>
          <a:xfrm>
            <a:off x="838199" y="5762847"/>
            <a:ext cx="8125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/>
              <a:t>Identify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topographic</a:t>
            </a:r>
            <a:r>
              <a:rPr lang="hu-HU" dirty="0"/>
              <a:t> </a:t>
            </a:r>
            <a:r>
              <a:rPr lang="hu-HU" dirty="0" err="1"/>
              <a:t>positions</a:t>
            </a:r>
            <a:r>
              <a:rPr lang="hu-HU" dirty="0"/>
              <a:t> (</a:t>
            </a:r>
            <a:r>
              <a:rPr lang="hu-HU" dirty="0" err="1"/>
              <a:t>negative</a:t>
            </a:r>
            <a:r>
              <a:rPr lang="hu-HU" dirty="0"/>
              <a:t> </a:t>
            </a:r>
            <a:r>
              <a:rPr lang="hu-HU" dirty="0" err="1"/>
              <a:t>or</a:t>
            </a:r>
            <a:r>
              <a:rPr lang="hu-HU" dirty="0"/>
              <a:t> </a:t>
            </a:r>
            <a:r>
              <a:rPr lang="hu-HU" dirty="0" err="1"/>
              <a:t>positive</a:t>
            </a:r>
            <a:r>
              <a:rPr lang="hu-HU" dirty="0"/>
              <a:t> relief) of </a:t>
            </a:r>
            <a:r>
              <a:rPr lang="hu-HU" dirty="0" err="1"/>
              <a:t>features</a:t>
            </a:r>
            <a:r>
              <a:rPr lang="hu-HU" dirty="0"/>
              <a:t> 1, 2, and 3. </a:t>
            </a:r>
            <a:r>
              <a:rPr lang="hu-HU" dirty="0" err="1"/>
              <a:t>Where</a:t>
            </a:r>
            <a:r>
              <a:rPr lang="hu-HU" dirty="0"/>
              <a:t> </a:t>
            </a:r>
            <a:r>
              <a:rPr lang="hu-HU" dirty="0" err="1"/>
              <a:t>does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Sun </a:t>
            </a:r>
            <a:r>
              <a:rPr lang="hu-HU" dirty="0" err="1"/>
              <a:t>shine</a:t>
            </a:r>
            <a:r>
              <a:rPr lang="hu-HU" dirty="0"/>
              <a:t> </a:t>
            </a:r>
            <a:r>
              <a:rPr lang="hu-HU" dirty="0" err="1"/>
              <a:t>from</a:t>
            </a:r>
            <a:r>
              <a:rPr lang="hu-HU" dirty="0"/>
              <a:t>?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71E61D92-16A2-4FFB-B78F-3149C57F8AF9}"/>
              </a:ext>
            </a:extLst>
          </p:cNvPr>
          <p:cNvSpPr txBox="1"/>
          <p:nvPr/>
        </p:nvSpPr>
        <p:spPr>
          <a:xfrm>
            <a:off x="838199" y="191386"/>
            <a:ext cx="103402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/>
              <a:t>OPTICAL</a:t>
            </a:r>
            <a:r>
              <a:rPr lang="hu-HU" dirty="0"/>
              <a:t> </a:t>
            </a:r>
            <a:r>
              <a:rPr lang="hu-HU" dirty="0" err="1"/>
              <a:t>ILLUSION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21415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775011B-4AE0-4428-A475-C1790ED38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FAC1737A-49A3-4DD0-8D15-30FFEF2FB4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37878"/>
            <a:ext cx="6921293" cy="6141103"/>
          </a:xfrm>
        </p:spPr>
      </p:pic>
    </p:spTree>
    <p:extLst>
      <p:ext uri="{BB962C8B-B14F-4D97-AF65-F5344CB8AC3E}">
        <p14:creationId xmlns:p14="http://schemas.microsoft.com/office/powerpoint/2010/main" val="40144547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BECEA9A7-108D-4E6F-9D2E-7BD25F1F0E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720316" cy="6858117"/>
          </a:xfr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2EA475C0-C159-4D17-A8BB-8BCA233349D9}"/>
              </a:ext>
            </a:extLst>
          </p:cNvPr>
          <p:cNvSpPr txBox="1"/>
          <p:nvPr/>
        </p:nvSpPr>
        <p:spPr>
          <a:xfrm>
            <a:off x="6251944" y="478465"/>
            <a:ext cx="51018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craters</a:t>
            </a:r>
            <a:r>
              <a:rPr lang="hu-HU" dirty="0"/>
              <a:t>, </a:t>
            </a:r>
            <a:r>
              <a:rPr lang="hu-HU" dirty="0" err="1"/>
              <a:t>the</a:t>
            </a:r>
            <a:r>
              <a:rPr lang="hu-HU" dirty="0"/>
              <a:t> most </a:t>
            </a:r>
            <a:r>
              <a:rPr lang="hu-HU" dirty="0" err="1"/>
              <a:t>common</a:t>
            </a:r>
            <a:r>
              <a:rPr lang="hu-HU" dirty="0"/>
              <a:t> </a:t>
            </a:r>
            <a:r>
              <a:rPr lang="hu-HU" dirty="0" err="1"/>
              <a:t>planetary</a:t>
            </a:r>
            <a:r>
              <a:rPr lang="hu-HU" dirty="0"/>
              <a:t> </a:t>
            </a:r>
            <a:r>
              <a:rPr lang="hu-HU" dirty="0" err="1"/>
              <a:t>landform</a:t>
            </a:r>
            <a:endParaRPr lang="hu-HU" dirty="0"/>
          </a:p>
          <a:p>
            <a:endParaRPr lang="hu-HU" dirty="0"/>
          </a:p>
          <a:p>
            <a:r>
              <a:rPr lang="hu-HU" dirty="0" err="1"/>
              <a:t>Identify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numbered</a:t>
            </a:r>
            <a:r>
              <a:rPr lang="hu-HU" dirty="0"/>
              <a:t> </a:t>
            </a:r>
            <a:r>
              <a:rPr lang="hu-HU" dirty="0" err="1"/>
              <a:t>features</a:t>
            </a:r>
            <a:r>
              <a:rPr lang="hu-HU" dirty="0"/>
              <a:t>. </a:t>
            </a:r>
            <a:r>
              <a:rPr lang="hu-HU" dirty="0" err="1"/>
              <a:t>They</a:t>
            </a:r>
            <a:r>
              <a:rPr lang="hu-HU" dirty="0"/>
              <a:t> </a:t>
            </a:r>
            <a:r>
              <a:rPr lang="hu-HU" dirty="0" err="1"/>
              <a:t>may</a:t>
            </a:r>
            <a:r>
              <a:rPr lang="hu-HU" dirty="0"/>
              <a:t> be </a:t>
            </a:r>
            <a:r>
              <a:rPr lang="hu-HU" dirty="0" err="1"/>
              <a:t>impact</a:t>
            </a:r>
            <a:r>
              <a:rPr lang="hu-HU" dirty="0"/>
              <a:t> </a:t>
            </a:r>
            <a:r>
              <a:rPr lang="hu-HU" dirty="0" err="1"/>
              <a:t>craters</a:t>
            </a:r>
            <a:r>
              <a:rPr lang="hu-HU" dirty="0"/>
              <a:t>, </a:t>
            </a:r>
            <a:r>
              <a:rPr lang="hu-HU" dirty="0" err="1"/>
              <a:t>collapse</a:t>
            </a:r>
            <a:r>
              <a:rPr lang="hu-HU" dirty="0"/>
              <a:t> </a:t>
            </a:r>
            <a:r>
              <a:rPr lang="hu-HU" dirty="0" err="1"/>
              <a:t>pits</a:t>
            </a:r>
            <a:r>
              <a:rPr lang="hu-HU" dirty="0"/>
              <a:t>, </a:t>
            </a:r>
            <a:r>
              <a:rPr lang="hu-HU" dirty="0" err="1"/>
              <a:t>sublimation</a:t>
            </a:r>
            <a:r>
              <a:rPr lang="hu-HU" dirty="0"/>
              <a:t> </a:t>
            </a:r>
            <a:r>
              <a:rPr lang="hu-HU" dirty="0" err="1"/>
              <a:t>pits</a:t>
            </a:r>
            <a:r>
              <a:rPr lang="hu-HU" dirty="0"/>
              <a:t> </a:t>
            </a:r>
            <a:r>
              <a:rPr lang="hu-HU" dirty="0" err="1"/>
              <a:t>or</a:t>
            </a:r>
            <a:r>
              <a:rPr lang="hu-HU" dirty="0"/>
              <a:t> </a:t>
            </a:r>
            <a:r>
              <a:rPr lang="hu-HU" dirty="0" err="1"/>
              <a:t>domes</a:t>
            </a:r>
            <a:r>
              <a:rPr lang="hu-H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663723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3131F7C-91C8-4783-88AB-AE5A90B85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6" name="Tartalom helye 5">
            <a:extLst>
              <a:ext uri="{FF2B5EF4-FFF2-40B4-BE49-F238E27FC236}">
                <a16:creationId xmlns:a16="http://schemas.microsoft.com/office/drawing/2014/main" id="{F1612691-96EE-4F47-B645-623188C5CD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720218" cy="6858000"/>
          </a:xfrm>
        </p:spPr>
      </p:pic>
      <p:sp>
        <p:nvSpPr>
          <p:cNvPr id="7" name="Szövegdoboz 6">
            <a:extLst>
              <a:ext uri="{FF2B5EF4-FFF2-40B4-BE49-F238E27FC236}">
                <a16:creationId xmlns:a16="http://schemas.microsoft.com/office/drawing/2014/main" id="{FCF0C975-81E6-4392-9F46-46561B27B68D}"/>
              </a:ext>
            </a:extLst>
          </p:cNvPr>
          <p:cNvSpPr txBox="1"/>
          <p:nvPr/>
        </p:nvSpPr>
        <p:spPr>
          <a:xfrm>
            <a:off x="6645349" y="365125"/>
            <a:ext cx="4708451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1: Collapse crater in NE </a:t>
            </a:r>
            <a:r>
              <a:rPr lang="en-US" dirty="0" err="1"/>
              <a:t>Tharsis</a:t>
            </a:r>
            <a:r>
              <a:rPr lang="en-US" dirty="0"/>
              <a:t>, </a:t>
            </a:r>
            <a:r>
              <a:rPr lang="hu-HU" dirty="0"/>
              <a:t>Mars, </a:t>
            </a:r>
            <a:r>
              <a:rPr lang="en-US" dirty="0"/>
              <a:t>volcanic terrain. </a:t>
            </a:r>
            <a:endParaRPr lang="hu-HU" dirty="0"/>
          </a:p>
          <a:p>
            <a:r>
              <a:rPr lang="en-US" dirty="0"/>
              <a:t>2. Lobate ejecta impact crater, Mars, Elysium.</a:t>
            </a:r>
            <a:endParaRPr lang="hu-HU" dirty="0"/>
          </a:p>
          <a:p>
            <a:r>
              <a:rPr lang="en-US" dirty="0"/>
              <a:t>3. Fluidized ejecta impact crater, Venus. </a:t>
            </a:r>
            <a:endParaRPr lang="hu-HU" dirty="0"/>
          </a:p>
          <a:p>
            <a:r>
              <a:rPr lang="en-US" dirty="0"/>
              <a:t>4. Volcanic dome (!), Venus. </a:t>
            </a:r>
            <a:r>
              <a:rPr lang="hu-HU" dirty="0"/>
              <a:t>(</a:t>
            </a:r>
            <a:r>
              <a:rPr lang="hu-HU" dirty="0" err="1"/>
              <a:t>cf</a:t>
            </a:r>
            <a:r>
              <a:rPr lang="hu-HU" dirty="0"/>
              <a:t>. </a:t>
            </a:r>
            <a:r>
              <a:rPr lang="hu-HU" dirty="0" err="1"/>
              <a:t>No1</a:t>
            </a:r>
            <a:r>
              <a:rPr lang="hu-HU" dirty="0"/>
              <a:t>)</a:t>
            </a:r>
          </a:p>
          <a:p>
            <a:r>
              <a:rPr lang="en-US" dirty="0"/>
              <a:t>5. Large impact crater, Moon. </a:t>
            </a:r>
            <a:endParaRPr lang="hu-HU" dirty="0"/>
          </a:p>
          <a:p>
            <a:r>
              <a:rPr lang="en-US" dirty="0"/>
              <a:t>6. Large degraded impact crater, Moon (</a:t>
            </a:r>
            <a:r>
              <a:rPr lang="en-US" dirty="0" err="1"/>
              <a:t>Byrgius</a:t>
            </a:r>
            <a:r>
              <a:rPr lang="en-US" dirty="0"/>
              <a:t>). </a:t>
            </a:r>
            <a:endParaRPr lang="hu-HU" dirty="0"/>
          </a:p>
          <a:p>
            <a:r>
              <a:rPr lang="en-US" dirty="0"/>
              <a:t>7: Fresh impact crater with rays (</a:t>
            </a:r>
            <a:r>
              <a:rPr lang="en-US" dirty="0" err="1"/>
              <a:t>Byrgius</a:t>
            </a:r>
            <a:r>
              <a:rPr lang="en-US" dirty="0"/>
              <a:t> A, Moon). </a:t>
            </a:r>
            <a:endParaRPr lang="hu-HU" dirty="0"/>
          </a:p>
          <a:p>
            <a:r>
              <a:rPr lang="en-US" dirty="0"/>
              <a:t>8: Row of collapse pit craters on volcanic terrain (</a:t>
            </a:r>
            <a:r>
              <a:rPr lang="en-US" dirty="0" err="1"/>
              <a:t>Ascraeus</a:t>
            </a:r>
            <a:r>
              <a:rPr lang="en-US" dirty="0"/>
              <a:t> Mons). </a:t>
            </a:r>
            <a:endParaRPr lang="hu-HU" dirty="0"/>
          </a:p>
          <a:p>
            <a:r>
              <a:rPr lang="en-US" dirty="0"/>
              <a:t>9. Large collapse crater. </a:t>
            </a:r>
            <a:endParaRPr lang="hu-HU" dirty="0"/>
          </a:p>
          <a:p>
            <a:r>
              <a:rPr lang="en-US" dirty="0"/>
              <a:t>10-11. Small sublimation pits (“</a:t>
            </a:r>
            <a:r>
              <a:rPr lang="hu-HU" dirty="0"/>
              <a:t>S</a:t>
            </a:r>
            <a:r>
              <a:rPr lang="en-US" dirty="0" err="1"/>
              <a:t>wiss</a:t>
            </a:r>
            <a:r>
              <a:rPr lang="en-US" dirty="0"/>
              <a:t> </a:t>
            </a:r>
            <a:r>
              <a:rPr lang="hu-HU" dirty="0"/>
              <a:t>C</a:t>
            </a:r>
            <a:r>
              <a:rPr lang="en-US" dirty="0" err="1"/>
              <a:t>heese</a:t>
            </a:r>
            <a:r>
              <a:rPr lang="en-US" dirty="0"/>
              <a:t> </a:t>
            </a:r>
            <a:r>
              <a:rPr lang="hu-HU" dirty="0"/>
              <a:t>T</a:t>
            </a:r>
            <a:r>
              <a:rPr lang="en-US" dirty="0" err="1"/>
              <a:t>errain</a:t>
            </a:r>
            <a:r>
              <a:rPr lang="en-US" dirty="0"/>
              <a:t>”) on ice on Mars’ polar terrain. </a:t>
            </a:r>
            <a:endParaRPr lang="hu-HU" dirty="0"/>
          </a:p>
          <a:p>
            <a:r>
              <a:rPr lang="en-US" dirty="0"/>
              <a:t>12: Volcanic calderas (Olympus Mons), </a:t>
            </a:r>
            <a:endParaRPr lang="hu-HU" dirty="0"/>
          </a:p>
          <a:p>
            <a:r>
              <a:rPr lang="en-US" dirty="0"/>
              <a:t>13: Impact crater. </a:t>
            </a:r>
            <a:endParaRPr lang="hu-HU" dirty="0"/>
          </a:p>
          <a:p>
            <a:r>
              <a:rPr lang="en-US" dirty="0"/>
              <a:t>14 Small impact crater with ejected rocks, </a:t>
            </a:r>
            <a:endParaRPr lang="hu-HU" dirty="0"/>
          </a:p>
          <a:p>
            <a:r>
              <a:rPr lang="en-US" dirty="0"/>
              <a:t>15. Large, central peak impact crater with terraces (</a:t>
            </a:r>
            <a:r>
              <a:rPr lang="en-US" dirty="0" err="1"/>
              <a:t>Tycho</a:t>
            </a:r>
            <a:r>
              <a:rPr lang="en-US" dirty="0"/>
              <a:t>, Moon) 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4139861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9FF5981-1A67-455E-9FE4-044BBB3F3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3BF50AA-C5DD-4485-A719-1AA2CEBC9A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6D451E50-7383-4112-AEE7-8041338E7A4B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50"/>
          <a:stretch/>
        </p:blipFill>
        <p:spPr>
          <a:xfrm>
            <a:off x="13551" y="489097"/>
            <a:ext cx="6082449" cy="6176963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id="{27B7E6D2-B1EC-4CC0-ABC8-D326F21CAA25}"/>
              </a:ext>
            </a:extLst>
          </p:cNvPr>
          <p:cNvSpPr txBox="1"/>
          <p:nvPr/>
        </p:nvSpPr>
        <p:spPr>
          <a:xfrm>
            <a:off x="6549656" y="914400"/>
            <a:ext cx="45507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/>
              <a:t>Age</a:t>
            </a:r>
            <a:r>
              <a:rPr lang="hu-HU" dirty="0"/>
              <a:t> </a:t>
            </a:r>
            <a:r>
              <a:rPr lang="hu-HU" dirty="0" err="1"/>
              <a:t>determination</a:t>
            </a:r>
            <a:r>
              <a:rPr lang="hu-HU" dirty="0"/>
              <a:t> 1: </a:t>
            </a:r>
            <a:r>
              <a:rPr lang="hu-HU" dirty="0" err="1"/>
              <a:t>Superposition</a:t>
            </a:r>
            <a:endParaRPr lang="hu-HU" dirty="0"/>
          </a:p>
          <a:p>
            <a:endParaRPr lang="hu-HU" dirty="0"/>
          </a:p>
          <a:p>
            <a:r>
              <a:rPr lang="hu-HU" dirty="0" err="1"/>
              <a:t>Which</a:t>
            </a:r>
            <a:r>
              <a:rPr lang="hu-HU" dirty="0"/>
              <a:t> terrain is </a:t>
            </a:r>
            <a:r>
              <a:rPr lang="hu-HU" dirty="0" err="1"/>
              <a:t>younger</a:t>
            </a:r>
            <a:r>
              <a:rPr lang="hu-HU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562885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2CF73B5-5BA7-4247-9EA3-538E0A4F3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D242ABF-59AD-4DB7-8790-726821725A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F0E71C5E-234B-4645-905B-392C98824C67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50"/>
          <a:stretch/>
        </p:blipFill>
        <p:spPr>
          <a:xfrm>
            <a:off x="13551" y="489097"/>
            <a:ext cx="6082449" cy="6176963"/>
          </a:xfrm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94111014-B098-4639-B0EA-F0C75288A992}"/>
              </a:ext>
            </a:extLst>
          </p:cNvPr>
          <p:cNvSpPr txBox="1"/>
          <p:nvPr/>
        </p:nvSpPr>
        <p:spPr>
          <a:xfrm>
            <a:off x="6549656" y="914400"/>
            <a:ext cx="455073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/>
              <a:t>Age</a:t>
            </a:r>
            <a:r>
              <a:rPr lang="hu-HU" dirty="0"/>
              <a:t> </a:t>
            </a:r>
            <a:r>
              <a:rPr lang="hu-HU" dirty="0" err="1"/>
              <a:t>determination</a:t>
            </a:r>
            <a:r>
              <a:rPr lang="hu-HU" dirty="0"/>
              <a:t> 1.: </a:t>
            </a:r>
            <a:r>
              <a:rPr lang="hu-HU" dirty="0" err="1"/>
              <a:t>Superposition</a:t>
            </a:r>
            <a:endParaRPr lang="hu-HU" dirty="0"/>
          </a:p>
          <a:p>
            <a:endParaRPr lang="hu-HU" dirty="0"/>
          </a:p>
          <a:p>
            <a:r>
              <a:rPr lang="hu-HU" dirty="0" err="1"/>
              <a:t>Which</a:t>
            </a:r>
            <a:r>
              <a:rPr lang="hu-HU" dirty="0"/>
              <a:t> terrain is </a:t>
            </a:r>
            <a:r>
              <a:rPr lang="hu-HU" dirty="0" err="1"/>
              <a:t>younger</a:t>
            </a:r>
            <a:r>
              <a:rPr lang="hu-HU" dirty="0"/>
              <a:t>?</a:t>
            </a:r>
          </a:p>
          <a:p>
            <a:endParaRPr lang="hu-HU" dirty="0"/>
          </a:p>
          <a:p>
            <a:r>
              <a:rPr lang="hu-HU" dirty="0"/>
              <a:t>The </a:t>
            </a:r>
            <a:r>
              <a:rPr lang="en-US" dirty="0"/>
              <a:t>left hand side of the image has a thick layer emplaced upon the right hand side background terrain therefore the left hand side terrain is younger. </a:t>
            </a:r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835439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81F0E0A-AEF9-4097-A6FA-60CC30853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6" name="Tartalom helye 5">
            <a:extLst>
              <a:ext uri="{FF2B5EF4-FFF2-40B4-BE49-F238E27FC236}">
                <a16:creationId xmlns:a16="http://schemas.microsoft.com/office/drawing/2014/main" id="{E93B430C-24A7-4C7D-9843-B36E13ABC6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753"/>
          <a:stretch/>
        </p:blipFill>
        <p:spPr>
          <a:xfrm>
            <a:off x="0" y="0"/>
            <a:ext cx="5756031" cy="6858000"/>
          </a:xfrm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FB2A30D1-15A8-4281-9340-395887571457}"/>
              </a:ext>
            </a:extLst>
          </p:cNvPr>
          <p:cNvSpPr txBox="1"/>
          <p:nvPr/>
        </p:nvSpPr>
        <p:spPr>
          <a:xfrm>
            <a:off x="6815469" y="365125"/>
            <a:ext cx="46145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err="1"/>
              <a:t>Age</a:t>
            </a:r>
            <a:r>
              <a:rPr lang="hu-HU" b="1" dirty="0"/>
              <a:t> </a:t>
            </a:r>
            <a:r>
              <a:rPr lang="hu-HU" b="1" dirty="0" err="1"/>
              <a:t>determination</a:t>
            </a:r>
            <a:r>
              <a:rPr lang="hu-HU" b="1" dirty="0"/>
              <a:t> 2: </a:t>
            </a:r>
            <a:r>
              <a:rPr lang="hu-HU" b="1" dirty="0" err="1"/>
              <a:t>Cross-cutting</a:t>
            </a:r>
            <a:endParaRPr lang="hu-HU" b="1" dirty="0"/>
          </a:p>
          <a:p>
            <a:r>
              <a:rPr lang="hu-HU" dirty="0"/>
              <a:t> </a:t>
            </a:r>
          </a:p>
          <a:p>
            <a:r>
              <a:rPr lang="hu-HU" dirty="0" err="1"/>
              <a:t>Which</a:t>
            </a:r>
            <a:r>
              <a:rPr lang="hu-HU" dirty="0"/>
              <a:t> </a:t>
            </a:r>
            <a:r>
              <a:rPr lang="hu-HU" dirty="0" err="1"/>
              <a:t>crack</a:t>
            </a:r>
            <a:r>
              <a:rPr lang="hu-HU" dirty="0"/>
              <a:t> is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youngest</a:t>
            </a:r>
            <a:r>
              <a:rPr lang="hu-HU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779068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73F2E1C-1E06-4D61-B48D-3DBB7CE6C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6E2BBA9-F38A-492A-B37D-82A517B555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4" name="Tartalom helye 5">
            <a:extLst>
              <a:ext uri="{FF2B5EF4-FFF2-40B4-BE49-F238E27FC236}">
                <a16:creationId xmlns:a16="http://schemas.microsoft.com/office/drawing/2014/main" id="{FF8197CC-C6B8-4974-BD71-E7A90AB410A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753"/>
          <a:stretch/>
        </p:blipFill>
        <p:spPr>
          <a:xfrm>
            <a:off x="0" y="0"/>
            <a:ext cx="5756031" cy="6858000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id="{62C482CC-9D53-482F-B689-6D913EA33547}"/>
              </a:ext>
            </a:extLst>
          </p:cNvPr>
          <p:cNvSpPr txBox="1"/>
          <p:nvPr/>
        </p:nvSpPr>
        <p:spPr>
          <a:xfrm>
            <a:off x="6858000" y="276447"/>
            <a:ext cx="461453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err="1"/>
              <a:t>Age</a:t>
            </a:r>
            <a:r>
              <a:rPr lang="hu-HU" b="1" dirty="0"/>
              <a:t> </a:t>
            </a:r>
            <a:r>
              <a:rPr lang="hu-HU" b="1" dirty="0" err="1"/>
              <a:t>determination</a:t>
            </a:r>
            <a:r>
              <a:rPr lang="hu-HU" b="1" dirty="0"/>
              <a:t> 2: </a:t>
            </a:r>
            <a:r>
              <a:rPr lang="hu-HU" b="1" dirty="0" err="1"/>
              <a:t>Cross-cutting</a:t>
            </a:r>
            <a:endParaRPr lang="hu-HU" b="1" dirty="0"/>
          </a:p>
          <a:p>
            <a:r>
              <a:rPr lang="hu-HU" dirty="0"/>
              <a:t> </a:t>
            </a:r>
          </a:p>
          <a:p>
            <a:r>
              <a:rPr lang="hu-HU" dirty="0" err="1"/>
              <a:t>Which</a:t>
            </a:r>
            <a:r>
              <a:rPr lang="hu-HU" dirty="0"/>
              <a:t> </a:t>
            </a:r>
            <a:r>
              <a:rPr lang="hu-HU" dirty="0" err="1"/>
              <a:t>crack</a:t>
            </a:r>
            <a:r>
              <a:rPr lang="hu-HU" dirty="0"/>
              <a:t> is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youngest</a:t>
            </a:r>
            <a:r>
              <a:rPr lang="hu-HU" dirty="0"/>
              <a:t>?</a:t>
            </a:r>
          </a:p>
          <a:p>
            <a:endParaRPr lang="hu-HU" dirty="0"/>
          </a:p>
          <a:p>
            <a:r>
              <a:rPr lang="en-US" dirty="0"/>
              <a:t>The crack that cuts though all others and is not cut by any other is the youngest feature. </a:t>
            </a:r>
            <a:endParaRPr lang="hu-HU" dirty="0"/>
          </a:p>
          <a:p>
            <a:r>
              <a:rPr lang="hu-HU" dirty="0" err="1"/>
              <a:t>It</a:t>
            </a:r>
            <a:r>
              <a:rPr lang="hu-HU" dirty="0"/>
              <a:t> is </a:t>
            </a:r>
            <a:r>
              <a:rPr lang="hu-HU" dirty="0" err="1"/>
              <a:t>also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deepest</a:t>
            </a:r>
            <a:r>
              <a:rPr lang="hu-HU" dirty="0"/>
              <a:t> </a:t>
            </a:r>
            <a:r>
              <a:rPr lang="hu-HU" dirty="0" err="1"/>
              <a:t>suggesting</a:t>
            </a:r>
            <a:r>
              <a:rPr lang="hu-HU" dirty="0"/>
              <a:t> </a:t>
            </a:r>
            <a:r>
              <a:rPr lang="hu-HU" dirty="0" err="1"/>
              <a:t>that</a:t>
            </a:r>
            <a:r>
              <a:rPr lang="hu-HU" dirty="0"/>
              <a:t> </a:t>
            </a:r>
            <a:r>
              <a:rPr lang="hu-HU" dirty="0" err="1"/>
              <a:t>older</a:t>
            </a:r>
            <a:r>
              <a:rPr lang="hu-HU" dirty="0"/>
              <a:t> </a:t>
            </a:r>
            <a:r>
              <a:rPr lang="hu-HU" dirty="0" err="1"/>
              <a:t>cracks</a:t>
            </a:r>
            <a:r>
              <a:rPr lang="hu-HU" dirty="0"/>
              <a:t> </a:t>
            </a:r>
            <a:r>
              <a:rPr lang="hu-HU" dirty="0" err="1"/>
              <a:t>become</a:t>
            </a:r>
            <a:r>
              <a:rPr lang="hu-HU" dirty="0"/>
              <a:t> </a:t>
            </a:r>
            <a:r>
              <a:rPr lang="hu-HU" dirty="0" err="1"/>
              <a:t>shallower</a:t>
            </a:r>
            <a:r>
              <a:rPr lang="hu-HU" dirty="0"/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30592429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F8C619FA-B71E-4953-829C-DE2CAB0B6D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9090" cy="6858000"/>
          </a:xfr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E58EF195-6A99-4A46-9E00-ADA2F8C3D8B5}"/>
              </a:ext>
            </a:extLst>
          </p:cNvPr>
          <p:cNvSpPr txBox="1"/>
          <p:nvPr/>
        </p:nvSpPr>
        <p:spPr>
          <a:xfrm>
            <a:off x="7410893" y="648586"/>
            <a:ext cx="384898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/>
              <a:t>Age</a:t>
            </a:r>
            <a:r>
              <a:rPr lang="hu-HU" dirty="0"/>
              <a:t> </a:t>
            </a:r>
            <a:r>
              <a:rPr lang="hu-HU" dirty="0" err="1"/>
              <a:t>determination</a:t>
            </a:r>
            <a:r>
              <a:rPr lang="hu-HU" dirty="0"/>
              <a:t> 3. </a:t>
            </a:r>
            <a:r>
              <a:rPr lang="hu-HU" b="1" dirty="0" err="1"/>
              <a:t>Crater</a:t>
            </a:r>
            <a:r>
              <a:rPr lang="hu-HU" b="1" dirty="0"/>
              <a:t> </a:t>
            </a:r>
            <a:r>
              <a:rPr lang="hu-HU" b="1" dirty="0" err="1"/>
              <a:t>counting</a:t>
            </a:r>
            <a:endParaRPr lang="hu-HU" b="1" dirty="0"/>
          </a:p>
          <a:p>
            <a:endParaRPr lang="hu-HU" dirty="0"/>
          </a:p>
          <a:p>
            <a:r>
              <a:rPr lang="en-US" dirty="0"/>
              <a:t>Younger</a:t>
            </a:r>
            <a:r>
              <a:rPr lang="hu-HU" dirty="0"/>
              <a:t> terrain has less </a:t>
            </a:r>
            <a:r>
              <a:rPr lang="hu-HU" dirty="0" err="1"/>
              <a:t>craters</a:t>
            </a:r>
            <a:r>
              <a:rPr lang="hu-HU" dirty="0"/>
              <a:t> and </a:t>
            </a:r>
            <a:r>
              <a:rPr lang="hu-HU" dirty="0" err="1"/>
              <a:t>large</a:t>
            </a:r>
            <a:r>
              <a:rPr lang="hu-HU" dirty="0"/>
              <a:t> </a:t>
            </a:r>
            <a:r>
              <a:rPr lang="hu-HU" dirty="0" err="1"/>
              <a:t>craters</a:t>
            </a:r>
            <a:r>
              <a:rPr lang="hu-HU" dirty="0"/>
              <a:t> </a:t>
            </a:r>
            <a:r>
              <a:rPr lang="hu-HU" dirty="0" err="1"/>
              <a:t>are</a:t>
            </a:r>
            <a:r>
              <a:rPr lang="hu-HU" dirty="0"/>
              <a:t> </a:t>
            </a:r>
            <a:r>
              <a:rPr lang="hu-HU" dirty="0" err="1"/>
              <a:t>absent</a:t>
            </a:r>
            <a:r>
              <a:rPr lang="hu-HU" dirty="0"/>
              <a:t>. </a:t>
            </a:r>
            <a:r>
              <a:rPr lang="hu-HU" dirty="0" err="1"/>
              <a:t>This</a:t>
            </a:r>
            <a:r>
              <a:rPr lang="hu-HU" dirty="0"/>
              <a:t> </a:t>
            </a:r>
            <a:r>
              <a:rPr lang="hu-HU" dirty="0" err="1"/>
              <a:t>region</a:t>
            </a:r>
            <a:r>
              <a:rPr lang="hu-HU" dirty="0"/>
              <a:t> is </a:t>
            </a:r>
            <a:r>
              <a:rPr lang="hu-HU" dirty="0" err="1"/>
              <a:t>exposed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cratering</a:t>
            </a:r>
            <a:r>
              <a:rPr lang="hu-HU" dirty="0"/>
              <a:t> </a:t>
            </a:r>
            <a:r>
              <a:rPr lang="hu-HU" dirty="0" err="1"/>
              <a:t>for</a:t>
            </a:r>
            <a:r>
              <a:rPr lang="hu-HU" dirty="0"/>
              <a:t> less </a:t>
            </a:r>
            <a:r>
              <a:rPr lang="hu-HU" dirty="0" err="1"/>
              <a:t>time</a:t>
            </a:r>
            <a:r>
              <a:rPr lang="hu-HU" dirty="0"/>
              <a:t> and has </a:t>
            </a:r>
            <a:r>
              <a:rPr lang="hu-HU" dirty="0" err="1"/>
              <a:t>thinner</a:t>
            </a:r>
            <a:r>
              <a:rPr lang="hu-HU" dirty="0"/>
              <a:t> </a:t>
            </a:r>
            <a:r>
              <a:rPr lang="hu-HU" dirty="0" err="1"/>
              <a:t>or</a:t>
            </a:r>
            <a:r>
              <a:rPr lang="hu-HU" dirty="0"/>
              <a:t> no </a:t>
            </a:r>
            <a:r>
              <a:rPr lang="hu-HU" dirty="0" err="1"/>
              <a:t>layer</a:t>
            </a:r>
            <a:r>
              <a:rPr lang="hu-HU" dirty="0"/>
              <a:t> of </a:t>
            </a:r>
            <a:r>
              <a:rPr lang="hu-HU" dirty="0" err="1"/>
              <a:t>megabreccia</a:t>
            </a:r>
            <a:endParaRPr lang="hu-HU" dirty="0"/>
          </a:p>
          <a:p>
            <a:endParaRPr lang="hu-HU" dirty="0"/>
          </a:p>
          <a:p>
            <a:r>
              <a:rPr lang="hu-HU" dirty="0" err="1"/>
              <a:t>Older</a:t>
            </a:r>
            <a:r>
              <a:rPr lang="hu-HU" dirty="0"/>
              <a:t> terrain has more </a:t>
            </a:r>
            <a:r>
              <a:rPr lang="hu-HU" dirty="0" err="1"/>
              <a:t>craters</a:t>
            </a:r>
            <a:r>
              <a:rPr lang="hu-HU" dirty="0"/>
              <a:t> and </a:t>
            </a:r>
            <a:r>
              <a:rPr lang="hu-HU" dirty="0" err="1"/>
              <a:t>craters</a:t>
            </a:r>
            <a:r>
              <a:rPr lang="hu-HU" dirty="0"/>
              <a:t> </a:t>
            </a:r>
            <a:r>
              <a:rPr lang="hu-HU" dirty="0" err="1"/>
              <a:t>include</a:t>
            </a:r>
            <a:r>
              <a:rPr lang="hu-HU" dirty="0"/>
              <a:t> </a:t>
            </a:r>
            <a:r>
              <a:rPr lang="hu-HU" dirty="0" err="1"/>
              <a:t>larger</a:t>
            </a:r>
            <a:r>
              <a:rPr lang="hu-HU" dirty="0"/>
              <a:t> </a:t>
            </a:r>
            <a:r>
              <a:rPr lang="hu-HU" dirty="0" err="1"/>
              <a:t>ones</a:t>
            </a:r>
            <a:r>
              <a:rPr lang="hu-HU" dirty="0"/>
              <a:t>. </a:t>
            </a:r>
            <a:r>
              <a:rPr lang="hu-HU" dirty="0" err="1"/>
              <a:t>It</a:t>
            </a:r>
            <a:r>
              <a:rPr lang="hu-HU" dirty="0"/>
              <a:t> has a </a:t>
            </a:r>
            <a:r>
              <a:rPr lang="hu-HU" dirty="0" err="1"/>
              <a:t>thick</a:t>
            </a:r>
            <a:r>
              <a:rPr lang="hu-HU" dirty="0"/>
              <a:t> </a:t>
            </a:r>
            <a:r>
              <a:rPr lang="hu-HU" dirty="0" err="1"/>
              <a:t>layer</a:t>
            </a:r>
            <a:r>
              <a:rPr lang="hu-HU" dirty="0"/>
              <a:t> of </a:t>
            </a:r>
            <a:r>
              <a:rPr lang="hu-HU" dirty="0" err="1"/>
              <a:t>megabreccia</a:t>
            </a:r>
            <a:r>
              <a:rPr lang="hu-HU" dirty="0"/>
              <a:t>. </a:t>
            </a:r>
          </a:p>
          <a:p>
            <a:endParaRPr lang="hu-HU" dirty="0"/>
          </a:p>
          <a:p>
            <a:r>
              <a:rPr lang="hu-HU" dirty="0" err="1"/>
              <a:t>On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Moon, </a:t>
            </a:r>
            <a:r>
              <a:rPr lang="hu-HU" dirty="0" err="1"/>
              <a:t>maria</a:t>
            </a:r>
            <a:r>
              <a:rPr lang="hu-HU" dirty="0"/>
              <a:t> </a:t>
            </a:r>
            <a:r>
              <a:rPr lang="hu-HU" dirty="0" err="1"/>
              <a:t>are</a:t>
            </a:r>
            <a:r>
              <a:rPr lang="hu-HU" dirty="0"/>
              <a:t> </a:t>
            </a:r>
            <a:r>
              <a:rPr lang="hu-HU" dirty="0" err="1"/>
              <a:t>younger</a:t>
            </a:r>
            <a:r>
              <a:rPr lang="hu-HU" dirty="0"/>
              <a:t> (</a:t>
            </a:r>
            <a:r>
              <a:rPr lang="hu-HU" dirty="0" err="1"/>
              <a:t>ca</a:t>
            </a:r>
            <a:r>
              <a:rPr lang="hu-HU" dirty="0"/>
              <a:t>. 3 </a:t>
            </a:r>
            <a:r>
              <a:rPr lang="hu-HU" dirty="0" err="1"/>
              <a:t>Ga</a:t>
            </a:r>
            <a:r>
              <a:rPr lang="hu-HU" dirty="0"/>
              <a:t>), </a:t>
            </a:r>
            <a:r>
              <a:rPr lang="hu-HU" dirty="0" err="1"/>
              <a:t>highlands</a:t>
            </a:r>
            <a:r>
              <a:rPr lang="hu-HU" dirty="0"/>
              <a:t> </a:t>
            </a:r>
            <a:r>
              <a:rPr lang="hu-HU" dirty="0" err="1"/>
              <a:t>are</a:t>
            </a:r>
            <a:r>
              <a:rPr lang="hu-HU" dirty="0"/>
              <a:t> </a:t>
            </a:r>
            <a:r>
              <a:rPr lang="hu-HU" dirty="0" err="1"/>
              <a:t>older</a:t>
            </a:r>
            <a:r>
              <a:rPr lang="hu-HU" dirty="0"/>
              <a:t> (</a:t>
            </a:r>
            <a:r>
              <a:rPr lang="hu-HU" dirty="0" err="1"/>
              <a:t>ca</a:t>
            </a:r>
            <a:r>
              <a:rPr lang="hu-HU" dirty="0"/>
              <a:t>. 4 </a:t>
            </a:r>
            <a:r>
              <a:rPr lang="hu-HU" dirty="0" err="1"/>
              <a:t>Ga</a:t>
            </a:r>
            <a:r>
              <a:rPr lang="hu-HU" dirty="0"/>
              <a:t>). </a:t>
            </a:r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r>
              <a:rPr lang="hu-HU" dirty="0"/>
              <a:t>Young	          → 	   Old</a:t>
            </a:r>
          </a:p>
          <a:p>
            <a:r>
              <a:rPr lang="hu-HU" dirty="0" err="1"/>
              <a:t>Few</a:t>
            </a:r>
            <a:r>
              <a:rPr lang="hu-HU" dirty="0"/>
              <a:t> </a:t>
            </a:r>
            <a:r>
              <a:rPr lang="hu-HU" dirty="0" err="1"/>
              <a:t>craters</a:t>
            </a:r>
            <a:r>
              <a:rPr lang="hu-HU" dirty="0"/>
              <a:t>       →       </a:t>
            </a:r>
            <a:r>
              <a:rPr lang="hu-HU" dirty="0" err="1"/>
              <a:t>Many</a:t>
            </a:r>
            <a:r>
              <a:rPr lang="hu-HU" dirty="0"/>
              <a:t> </a:t>
            </a:r>
            <a:r>
              <a:rPr lang="hu-HU" dirty="0" err="1"/>
              <a:t>craters</a:t>
            </a:r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9725419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Tartalom helye 8">
            <a:extLst>
              <a:ext uri="{FF2B5EF4-FFF2-40B4-BE49-F238E27FC236}">
                <a16:creationId xmlns:a16="http://schemas.microsoft.com/office/drawing/2014/main" id="{A198D57A-8982-4B85-A665-80F877A32E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6401867" cy="6858000"/>
          </a:xfrm>
        </p:spPr>
      </p:pic>
      <p:sp>
        <p:nvSpPr>
          <p:cNvPr id="10" name="Szövegdoboz 9">
            <a:extLst>
              <a:ext uri="{FF2B5EF4-FFF2-40B4-BE49-F238E27FC236}">
                <a16:creationId xmlns:a16="http://schemas.microsoft.com/office/drawing/2014/main" id="{872E763F-96B3-4471-8D91-7CB9CA03611E}"/>
              </a:ext>
            </a:extLst>
          </p:cNvPr>
          <p:cNvSpPr txBox="1"/>
          <p:nvPr/>
        </p:nvSpPr>
        <p:spPr>
          <a:xfrm>
            <a:off x="7216346" y="649331"/>
            <a:ext cx="450815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/>
              <a:t>Age</a:t>
            </a:r>
            <a:r>
              <a:rPr lang="hu-HU" dirty="0"/>
              <a:t> </a:t>
            </a:r>
            <a:r>
              <a:rPr lang="hu-HU" dirty="0" err="1"/>
              <a:t>determination</a:t>
            </a:r>
            <a:r>
              <a:rPr lang="hu-HU" dirty="0"/>
              <a:t> 4. </a:t>
            </a:r>
            <a:r>
              <a:rPr lang="hu-HU" b="1" dirty="0" err="1"/>
              <a:t>Morphology</a:t>
            </a:r>
            <a:endParaRPr lang="hu-HU" b="1" dirty="0"/>
          </a:p>
          <a:p>
            <a:endParaRPr lang="hu-HU" b="1" dirty="0"/>
          </a:p>
          <a:p>
            <a:r>
              <a:rPr lang="hu-HU" b="1" dirty="0" err="1"/>
              <a:t>Younger</a:t>
            </a:r>
            <a:r>
              <a:rPr lang="hu-HU" b="1" dirty="0"/>
              <a:t> </a:t>
            </a:r>
            <a:r>
              <a:rPr lang="hu-HU" b="1" dirty="0" err="1"/>
              <a:t>craters</a:t>
            </a:r>
            <a:r>
              <a:rPr lang="hu-HU" b="1" dirty="0"/>
              <a:t> </a:t>
            </a:r>
            <a:r>
              <a:rPr lang="hu-HU" b="1" dirty="0" err="1"/>
              <a:t>are</a:t>
            </a:r>
            <a:r>
              <a:rPr lang="hu-HU" b="1" dirty="0"/>
              <a:t> </a:t>
            </a:r>
            <a:r>
              <a:rPr lang="hu-HU" b="1" dirty="0" err="1"/>
              <a:t>pristine</a:t>
            </a:r>
            <a:r>
              <a:rPr lang="hu-HU" b="1" dirty="0"/>
              <a:t>, </a:t>
            </a:r>
            <a:r>
              <a:rPr lang="hu-HU" b="1" dirty="0" err="1"/>
              <a:t>sharp</a:t>
            </a:r>
            <a:r>
              <a:rPr lang="hu-HU" b="1" dirty="0"/>
              <a:t> </a:t>
            </a:r>
            <a:r>
              <a:rPr lang="hu-HU" b="1" dirty="0" err="1"/>
              <a:t>features</a:t>
            </a:r>
            <a:r>
              <a:rPr lang="hu-HU" b="1" dirty="0"/>
              <a:t>. </a:t>
            </a:r>
          </a:p>
          <a:p>
            <a:r>
              <a:rPr lang="hu-HU" b="1" dirty="0"/>
              <a:t>Old </a:t>
            </a:r>
            <a:r>
              <a:rPr lang="hu-HU" b="1" dirty="0" err="1"/>
              <a:t>craters</a:t>
            </a:r>
            <a:r>
              <a:rPr lang="hu-HU" b="1" dirty="0"/>
              <a:t> </a:t>
            </a:r>
            <a:r>
              <a:rPr lang="hu-HU" b="1" dirty="0" err="1"/>
              <a:t>have</a:t>
            </a:r>
            <a:r>
              <a:rPr lang="hu-HU" b="1" dirty="0"/>
              <a:t> </a:t>
            </a:r>
            <a:r>
              <a:rPr lang="hu-HU" b="1" dirty="0" err="1"/>
              <a:t>subdued</a:t>
            </a:r>
            <a:r>
              <a:rPr lang="hu-HU" b="1" dirty="0"/>
              <a:t> </a:t>
            </a:r>
            <a:r>
              <a:rPr lang="hu-HU" b="1" dirty="0" err="1"/>
              <a:t>morphology</a:t>
            </a:r>
            <a:r>
              <a:rPr lang="hu-HU" b="1" dirty="0"/>
              <a:t> and no </a:t>
            </a:r>
            <a:r>
              <a:rPr lang="hu-HU" b="1" dirty="0" err="1"/>
              <a:t>ejecta</a:t>
            </a:r>
            <a:r>
              <a:rPr lang="hu-HU" b="1" dirty="0"/>
              <a:t> </a:t>
            </a:r>
            <a:r>
              <a:rPr lang="hu-HU" b="1" dirty="0" err="1"/>
              <a:t>blanket</a:t>
            </a:r>
            <a:r>
              <a:rPr lang="hu-HU" b="1" dirty="0"/>
              <a:t>.</a:t>
            </a:r>
          </a:p>
          <a:p>
            <a:endParaRPr lang="hu-HU" b="1" dirty="0"/>
          </a:p>
          <a:p>
            <a:r>
              <a:rPr lang="hu-HU" b="1" dirty="0" err="1"/>
              <a:t>Which</a:t>
            </a:r>
            <a:r>
              <a:rPr lang="hu-HU" b="1" dirty="0"/>
              <a:t> </a:t>
            </a:r>
            <a:r>
              <a:rPr lang="hu-HU" b="1" dirty="0" err="1"/>
              <a:t>craters</a:t>
            </a:r>
            <a:r>
              <a:rPr lang="hu-HU" b="1" dirty="0"/>
              <a:t> </a:t>
            </a:r>
            <a:r>
              <a:rPr lang="hu-HU" b="1" dirty="0" err="1"/>
              <a:t>are</a:t>
            </a:r>
            <a:r>
              <a:rPr lang="hu-HU" b="1" dirty="0"/>
              <a:t> </a:t>
            </a:r>
            <a:r>
              <a:rPr lang="hu-HU" b="1" dirty="0" err="1"/>
              <a:t>young</a:t>
            </a:r>
            <a:r>
              <a:rPr lang="hu-HU" b="1" dirty="0"/>
              <a:t>?</a:t>
            </a:r>
          </a:p>
        </p:txBody>
      </p:sp>
      <p:sp>
        <p:nvSpPr>
          <p:cNvPr id="11" name="Szövegdoboz 10">
            <a:extLst>
              <a:ext uri="{FF2B5EF4-FFF2-40B4-BE49-F238E27FC236}">
                <a16:creationId xmlns:a16="http://schemas.microsoft.com/office/drawing/2014/main" id="{48EBC2EA-94FB-4EB4-B818-C3E30261AA39}"/>
              </a:ext>
            </a:extLst>
          </p:cNvPr>
          <p:cNvSpPr txBox="1"/>
          <p:nvPr/>
        </p:nvSpPr>
        <p:spPr>
          <a:xfrm>
            <a:off x="5537527" y="6488668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err="1">
                <a:solidFill>
                  <a:schemeClr val="bg1">
                    <a:lumMod val="85000"/>
                  </a:schemeClr>
                </a:solidFill>
              </a:rPr>
              <a:t>hrp42b</a:t>
            </a:r>
            <a:endParaRPr lang="hu-HU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7521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4CF48E6F-68CB-4047-BF34-B3408B9E33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4" name="Tartalom helye 8">
            <a:extLst>
              <a:ext uri="{FF2B5EF4-FFF2-40B4-BE49-F238E27FC236}">
                <a16:creationId xmlns:a16="http://schemas.microsoft.com/office/drawing/2014/main" id="{D0B787C0-4993-4735-99D0-E732976BCA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6401867" cy="6858000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id="{9F900E02-97AA-4DFA-B6E3-C3A29D3213BC}"/>
              </a:ext>
            </a:extLst>
          </p:cNvPr>
          <p:cNvSpPr txBox="1"/>
          <p:nvPr/>
        </p:nvSpPr>
        <p:spPr>
          <a:xfrm>
            <a:off x="7018638" y="654908"/>
            <a:ext cx="433516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/>
              <a:t>Age</a:t>
            </a:r>
            <a:r>
              <a:rPr lang="hu-HU" dirty="0"/>
              <a:t> </a:t>
            </a:r>
            <a:r>
              <a:rPr lang="hu-HU" dirty="0" err="1"/>
              <a:t>determination</a:t>
            </a:r>
            <a:r>
              <a:rPr lang="hu-HU" dirty="0"/>
              <a:t> 4. </a:t>
            </a:r>
            <a:r>
              <a:rPr lang="hu-HU" b="1" dirty="0" err="1"/>
              <a:t>Morphology</a:t>
            </a:r>
            <a:endParaRPr lang="hu-HU" b="1" dirty="0"/>
          </a:p>
          <a:p>
            <a:endParaRPr lang="hu-HU" b="1" dirty="0"/>
          </a:p>
          <a:p>
            <a:r>
              <a:rPr lang="hu-HU" b="1" dirty="0" err="1"/>
              <a:t>Younger</a:t>
            </a:r>
            <a:r>
              <a:rPr lang="hu-HU" b="1" dirty="0"/>
              <a:t> </a:t>
            </a:r>
            <a:r>
              <a:rPr lang="hu-HU" b="1" dirty="0" err="1"/>
              <a:t>craters</a:t>
            </a:r>
            <a:r>
              <a:rPr lang="hu-HU" b="1" dirty="0"/>
              <a:t> </a:t>
            </a:r>
            <a:r>
              <a:rPr lang="hu-HU" b="1" dirty="0" err="1"/>
              <a:t>are</a:t>
            </a:r>
            <a:r>
              <a:rPr lang="hu-HU" b="1" dirty="0"/>
              <a:t> </a:t>
            </a:r>
            <a:r>
              <a:rPr lang="hu-HU" b="1" dirty="0" err="1"/>
              <a:t>pristine</a:t>
            </a:r>
            <a:r>
              <a:rPr lang="hu-HU" b="1" dirty="0"/>
              <a:t>, </a:t>
            </a:r>
            <a:r>
              <a:rPr lang="hu-HU" b="1" dirty="0" err="1"/>
              <a:t>sharp</a:t>
            </a:r>
            <a:r>
              <a:rPr lang="hu-HU" b="1" dirty="0"/>
              <a:t> </a:t>
            </a:r>
            <a:r>
              <a:rPr lang="hu-HU" b="1" dirty="0" err="1"/>
              <a:t>features</a:t>
            </a:r>
            <a:r>
              <a:rPr lang="hu-HU" b="1" dirty="0"/>
              <a:t>. </a:t>
            </a:r>
          </a:p>
          <a:p>
            <a:r>
              <a:rPr lang="hu-HU" b="1" dirty="0"/>
              <a:t>Old </a:t>
            </a:r>
            <a:r>
              <a:rPr lang="hu-HU" b="1" dirty="0" err="1"/>
              <a:t>craters</a:t>
            </a:r>
            <a:r>
              <a:rPr lang="hu-HU" b="1" dirty="0"/>
              <a:t> </a:t>
            </a:r>
            <a:r>
              <a:rPr lang="hu-HU" b="1" dirty="0" err="1"/>
              <a:t>have</a:t>
            </a:r>
            <a:r>
              <a:rPr lang="hu-HU" b="1" dirty="0"/>
              <a:t> </a:t>
            </a:r>
            <a:r>
              <a:rPr lang="hu-HU" b="1" dirty="0" err="1"/>
              <a:t>subdued</a:t>
            </a:r>
            <a:r>
              <a:rPr lang="hu-HU" b="1" dirty="0"/>
              <a:t> </a:t>
            </a:r>
            <a:r>
              <a:rPr lang="hu-HU" b="1" dirty="0" err="1"/>
              <a:t>morphology</a:t>
            </a:r>
            <a:r>
              <a:rPr lang="hu-HU" b="1" dirty="0"/>
              <a:t> and no </a:t>
            </a:r>
            <a:r>
              <a:rPr lang="hu-HU" b="1" dirty="0" err="1"/>
              <a:t>ejecta</a:t>
            </a:r>
            <a:r>
              <a:rPr lang="hu-HU" b="1" dirty="0"/>
              <a:t> </a:t>
            </a:r>
            <a:r>
              <a:rPr lang="hu-HU" b="1" dirty="0" err="1"/>
              <a:t>blanket</a:t>
            </a:r>
            <a:r>
              <a:rPr lang="hu-HU" b="1" dirty="0"/>
              <a:t>.</a:t>
            </a:r>
          </a:p>
          <a:p>
            <a:endParaRPr lang="hu-HU" b="1" dirty="0"/>
          </a:p>
          <a:p>
            <a:r>
              <a:rPr lang="hu-HU" b="1" dirty="0" err="1"/>
              <a:t>Which</a:t>
            </a:r>
            <a:r>
              <a:rPr lang="hu-HU" b="1" dirty="0"/>
              <a:t> </a:t>
            </a:r>
            <a:r>
              <a:rPr lang="hu-HU" b="1" dirty="0" err="1"/>
              <a:t>craters</a:t>
            </a:r>
            <a:r>
              <a:rPr lang="hu-HU" b="1" dirty="0"/>
              <a:t> </a:t>
            </a:r>
            <a:r>
              <a:rPr lang="hu-HU" b="1" dirty="0" err="1"/>
              <a:t>are</a:t>
            </a:r>
            <a:r>
              <a:rPr lang="hu-HU" b="1" dirty="0"/>
              <a:t> </a:t>
            </a:r>
            <a:r>
              <a:rPr lang="hu-HU" b="1" dirty="0" err="1"/>
              <a:t>young</a:t>
            </a:r>
            <a:r>
              <a:rPr lang="hu-HU" b="1" dirty="0"/>
              <a:t>?</a:t>
            </a:r>
          </a:p>
          <a:p>
            <a:endParaRPr lang="hu-HU" dirty="0"/>
          </a:p>
          <a:p>
            <a:endParaRPr lang="hu-HU" dirty="0"/>
          </a:p>
          <a:p>
            <a:r>
              <a:rPr lang="hu-HU" dirty="0"/>
              <a:t>a – old, </a:t>
            </a:r>
            <a:r>
              <a:rPr lang="hu-HU" dirty="0" err="1"/>
              <a:t>partially</a:t>
            </a:r>
            <a:r>
              <a:rPr lang="hu-HU" dirty="0"/>
              <a:t> </a:t>
            </a:r>
            <a:r>
              <a:rPr lang="hu-HU" dirty="0" err="1"/>
              <a:t>buried</a:t>
            </a:r>
            <a:r>
              <a:rPr lang="hu-HU" dirty="0"/>
              <a:t> (</a:t>
            </a:r>
            <a:r>
              <a:rPr lang="hu-HU" dirty="0" err="1"/>
              <a:t>flooded</a:t>
            </a:r>
            <a:r>
              <a:rPr lang="hu-HU" dirty="0"/>
              <a:t>) </a:t>
            </a:r>
            <a:r>
              <a:rPr lang="hu-HU" dirty="0" err="1"/>
              <a:t>crater</a:t>
            </a:r>
            <a:endParaRPr lang="hu-HU" dirty="0"/>
          </a:p>
          <a:p>
            <a:r>
              <a:rPr lang="hu-HU" dirty="0"/>
              <a:t>b – </a:t>
            </a:r>
            <a:r>
              <a:rPr lang="hu-HU" dirty="0" err="1"/>
              <a:t>very</a:t>
            </a:r>
            <a:r>
              <a:rPr lang="hu-HU" dirty="0"/>
              <a:t> </a:t>
            </a:r>
            <a:r>
              <a:rPr lang="hu-HU" dirty="0" err="1"/>
              <a:t>young</a:t>
            </a:r>
            <a:r>
              <a:rPr lang="hu-HU" dirty="0"/>
              <a:t>, </a:t>
            </a:r>
            <a:r>
              <a:rPr lang="hu-HU" dirty="0" err="1"/>
              <a:t>complex</a:t>
            </a:r>
            <a:r>
              <a:rPr lang="hu-HU" dirty="0"/>
              <a:t> </a:t>
            </a:r>
            <a:r>
              <a:rPr lang="hu-HU" dirty="0" err="1"/>
              <a:t>crater</a:t>
            </a:r>
            <a:r>
              <a:rPr lang="hu-HU" dirty="0"/>
              <a:t> (</a:t>
            </a:r>
            <a:r>
              <a:rPr lang="hu-HU" dirty="0" err="1"/>
              <a:t>ejecta</a:t>
            </a:r>
            <a:r>
              <a:rPr lang="hu-HU" dirty="0"/>
              <a:t> </a:t>
            </a:r>
            <a:r>
              <a:rPr lang="hu-HU" dirty="0" err="1"/>
              <a:t>blanket</a:t>
            </a:r>
            <a:r>
              <a:rPr lang="hu-HU" dirty="0"/>
              <a:t> </a:t>
            </a:r>
            <a:r>
              <a:rPr lang="hu-HU" dirty="0" err="1"/>
              <a:t>visible</a:t>
            </a:r>
            <a:r>
              <a:rPr lang="hu-HU" dirty="0"/>
              <a:t>)</a:t>
            </a:r>
          </a:p>
          <a:p>
            <a:r>
              <a:rPr lang="hu-HU" dirty="0"/>
              <a:t>c – </a:t>
            </a:r>
            <a:r>
              <a:rPr lang="hu-HU" dirty="0" err="1"/>
              <a:t>young</a:t>
            </a:r>
            <a:r>
              <a:rPr lang="hu-HU" dirty="0"/>
              <a:t>, </a:t>
            </a:r>
            <a:r>
              <a:rPr lang="hu-HU" dirty="0" err="1"/>
              <a:t>small</a:t>
            </a:r>
            <a:r>
              <a:rPr lang="hu-HU" dirty="0"/>
              <a:t> </a:t>
            </a:r>
            <a:r>
              <a:rPr lang="hu-HU" dirty="0" err="1"/>
              <a:t>crater</a:t>
            </a:r>
            <a:r>
              <a:rPr lang="hu-HU" dirty="0"/>
              <a:t> (</a:t>
            </a:r>
            <a:r>
              <a:rPr lang="hu-HU" dirty="0" err="1"/>
              <a:t>ejecta</a:t>
            </a:r>
            <a:r>
              <a:rPr lang="hu-HU" dirty="0"/>
              <a:t> </a:t>
            </a:r>
            <a:r>
              <a:rPr lang="hu-HU" dirty="0" err="1"/>
              <a:t>blanket</a:t>
            </a:r>
            <a:r>
              <a:rPr lang="hu-HU" dirty="0"/>
              <a:t> </a:t>
            </a:r>
            <a:r>
              <a:rPr lang="hu-HU" dirty="0" err="1"/>
              <a:t>not</a:t>
            </a:r>
            <a:r>
              <a:rPr lang="hu-HU" dirty="0"/>
              <a:t> </a:t>
            </a:r>
            <a:r>
              <a:rPr lang="hu-HU" dirty="0" err="1"/>
              <a:t>visible</a:t>
            </a:r>
            <a:r>
              <a:rPr lang="hu-HU" dirty="0"/>
              <a:t>)</a:t>
            </a:r>
          </a:p>
          <a:p>
            <a:r>
              <a:rPr lang="hu-HU" dirty="0"/>
              <a:t>d – </a:t>
            </a:r>
            <a:r>
              <a:rPr lang="hu-HU" dirty="0" err="1"/>
              <a:t>not</a:t>
            </a:r>
            <a:r>
              <a:rPr lang="hu-HU" dirty="0"/>
              <a:t> </a:t>
            </a:r>
            <a:r>
              <a:rPr lang="hu-HU" dirty="0" err="1"/>
              <a:t>crater</a:t>
            </a:r>
            <a:r>
              <a:rPr lang="hu-HU" dirty="0"/>
              <a:t> (</a:t>
            </a:r>
            <a:r>
              <a:rPr lang="hu-HU" dirty="0" err="1"/>
              <a:t>source</a:t>
            </a:r>
            <a:r>
              <a:rPr lang="hu-HU" dirty="0"/>
              <a:t> of </a:t>
            </a:r>
            <a:r>
              <a:rPr lang="hu-HU" dirty="0" err="1"/>
              <a:t>lava</a:t>
            </a:r>
            <a:r>
              <a:rPr lang="hu-HU" dirty="0"/>
              <a:t> flow, a </a:t>
            </a:r>
            <a:r>
              <a:rPr lang="hu-HU" dirty="0" err="1"/>
              <a:t>collapse</a:t>
            </a:r>
            <a:r>
              <a:rPr lang="hu-HU" dirty="0"/>
              <a:t> pit)</a:t>
            </a:r>
          </a:p>
          <a:p>
            <a:endParaRPr lang="hu-HU" dirty="0"/>
          </a:p>
        </p:txBody>
      </p:sp>
      <p:pic>
        <p:nvPicPr>
          <p:cNvPr id="6" name="Tartalom helye 5">
            <a:extLst>
              <a:ext uri="{FF2B5EF4-FFF2-40B4-BE49-F238E27FC236}">
                <a16:creationId xmlns:a16="http://schemas.microsoft.com/office/drawing/2014/main" id="{C375C8C1-106C-40FC-8150-ED0DDF158C8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49" r="34753" b="53846"/>
          <a:stretch/>
        </p:blipFill>
        <p:spPr>
          <a:xfrm>
            <a:off x="6435969" y="6116992"/>
            <a:ext cx="5756031" cy="74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68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4507C1A-98E8-4FF5-8C38-C6C52BEA6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D2F00F75-48A4-44C1-B53D-1415D1812F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796" y="1190847"/>
            <a:ext cx="7531490" cy="5648618"/>
          </a:xfrm>
        </p:spPr>
      </p:pic>
      <p:sp>
        <p:nvSpPr>
          <p:cNvPr id="8" name="Szövegdoboz 7">
            <a:extLst>
              <a:ext uri="{FF2B5EF4-FFF2-40B4-BE49-F238E27FC236}">
                <a16:creationId xmlns:a16="http://schemas.microsoft.com/office/drawing/2014/main" id="{85F00409-AE38-4BD7-9FB1-E36EA0D2DE67}"/>
              </a:ext>
            </a:extLst>
          </p:cNvPr>
          <p:cNvSpPr txBox="1"/>
          <p:nvPr/>
        </p:nvSpPr>
        <p:spPr>
          <a:xfrm>
            <a:off x="9957486" y="142576"/>
            <a:ext cx="2014121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err="1"/>
              <a:t>Checklist</a:t>
            </a:r>
            <a:r>
              <a:rPr lang="hu-HU" b="1" dirty="0"/>
              <a:t>:</a:t>
            </a:r>
            <a:endParaRPr lang="hu-HU" dirty="0"/>
          </a:p>
          <a:p>
            <a:r>
              <a:rPr lang="hu-HU" dirty="0" err="1"/>
              <a:t>Illumination</a:t>
            </a:r>
            <a:r>
              <a:rPr lang="hu-HU" dirty="0"/>
              <a:t>? </a:t>
            </a:r>
          </a:p>
          <a:p>
            <a:r>
              <a:rPr lang="hu-HU" dirty="0"/>
              <a:t>F</a:t>
            </a:r>
            <a:r>
              <a:rPr lang="en-US" b="1" dirty="0" err="1"/>
              <a:t>eature</a:t>
            </a:r>
            <a:r>
              <a:rPr lang="hu-HU" b="1" dirty="0"/>
              <a:t> </a:t>
            </a:r>
            <a:r>
              <a:rPr lang="hu-HU" b="1" dirty="0" err="1"/>
              <a:t>types</a:t>
            </a:r>
            <a:r>
              <a:rPr lang="hu-HU" b="1" dirty="0"/>
              <a:t> </a:t>
            </a:r>
            <a:r>
              <a:rPr lang="hu-HU" b="1" dirty="0" err="1"/>
              <a:t>by</a:t>
            </a:r>
            <a:endParaRPr lang="hu-HU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albedo</a:t>
            </a:r>
            <a:endParaRPr lang="hu-HU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shape</a:t>
            </a:r>
            <a:endParaRPr lang="hu-HU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relief </a:t>
            </a:r>
            <a:endParaRPr lang="hu-HU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pattern. </a:t>
            </a:r>
            <a:endParaRPr lang="hu-HU" dirty="0"/>
          </a:p>
          <a:p>
            <a:endParaRPr lang="hu-HU" b="1" u="sng" dirty="0"/>
          </a:p>
          <a:p>
            <a:r>
              <a:rPr lang="hu-HU" b="1" u="sng" dirty="0" err="1"/>
              <a:t>Draw</a:t>
            </a:r>
            <a:r>
              <a:rPr lang="hu-HU" b="1" u="sng" dirty="0"/>
              <a:t> </a:t>
            </a:r>
            <a:r>
              <a:rPr lang="hu-HU" b="1" u="sng" dirty="0" err="1"/>
              <a:t>contact</a:t>
            </a:r>
            <a:r>
              <a:rPr lang="hu-HU" b="1" u="sng" dirty="0"/>
              <a:t> </a:t>
            </a:r>
            <a:r>
              <a:rPr lang="hu-HU" b="1" u="sng" dirty="0" err="1"/>
              <a:t>lines</a:t>
            </a:r>
            <a:endParaRPr lang="hu-HU" b="1" u="sng" dirty="0"/>
          </a:p>
          <a:p>
            <a:r>
              <a:rPr lang="hu-HU" b="1" u="sng" dirty="0" err="1"/>
              <a:t>Structure</a:t>
            </a:r>
            <a:r>
              <a:rPr lang="hu-HU" b="1" u="sng" dirty="0"/>
              <a:t> </a:t>
            </a:r>
            <a:r>
              <a:rPr lang="hu-HU" b="1" u="sng" dirty="0" err="1"/>
              <a:t>centerlines</a:t>
            </a:r>
            <a:endParaRPr lang="hu-HU" b="1" u="sng" dirty="0"/>
          </a:p>
          <a:p>
            <a:endParaRPr lang="hu-HU" dirty="0"/>
          </a:p>
          <a:p>
            <a:r>
              <a:rPr lang="hu-HU" dirty="0" err="1"/>
              <a:t>Description</a:t>
            </a:r>
            <a:r>
              <a:rPr lang="hu-HU" dirty="0"/>
              <a:t>?</a:t>
            </a:r>
          </a:p>
          <a:p>
            <a:r>
              <a:rPr lang="hu-HU" dirty="0" err="1"/>
              <a:t>Interpretation</a:t>
            </a:r>
            <a:r>
              <a:rPr lang="hu-HU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F</a:t>
            </a:r>
            <a:r>
              <a:rPr lang="en-US" b="1" dirty="0" err="1"/>
              <a:t>ormative</a:t>
            </a:r>
            <a:r>
              <a:rPr lang="en-US" b="1" dirty="0"/>
              <a:t> process</a:t>
            </a:r>
            <a:r>
              <a:rPr lang="hu-HU" b="1" dirty="0"/>
              <a:t>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b="1" dirty="0" err="1"/>
              <a:t>Material</a:t>
            </a:r>
            <a:r>
              <a:rPr lang="en-US" b="1" dirty="0"/>
              <a:t> </a:t>
            </a:r>
            <a:r>
              <a:rPr lang="hu-HU" b="1" dirty="0"/>
              <a:t>?</a:t>
            </a:r>
            <a:endParaRPr lang="hu-HU" b="1" u="sng" dirty="0"/>
          </a:p>
          <a:p>
            <a:endParaRPr lang="hu-HU" b="1" u="sng" dirty="0"/>
          </a:p>
          <a:p>
            <a:r>
              <a:rPr lang="hu-HU" b="1" u="sng" dirty="0" err="1"/>
              <a:t>Label</a:t>
            </a:r>
            <a:r>
              <a:rPr lang="hu-HU" b="1" u="sng" dirty="0"/>
              <a:t> (</a:t>
            </a:r>
            <a:r>
              <a:rPr lang="hu-HU" b="1" u="sng" dirty="0" err="1"/>
              <a:t>name</a:t>
            </a:r>
            <a:r>
              <a:rPr lang="hu-HU" b="1" u="sng" dirty="0"/>
              <a:t>) </a:t>
            </a:r>
            <a:r>
              <a:rPr lang="hu-HU" b="1" u="sng" dirty="0" err="1"/>
              <a:t>units</a:t>
            </a:r>
            <a:endParaRPr lang="hu-HU" b="1" u="sng" dirty="0"/>
          </a:p>
          <a:p>
            <a:endParaRPr lang="hu-HU" b="1" u="sng" dirty="0"/>
          </a:p>
          <a:p>
            <a:r>
              <a:rPr lang="hu-HU" dirty="0" err="1"/>
              <a:t>Ages</a:t>
            </a:r>
            <a:r>
              <a:rPr lang="hu-HU" dirty="0"/>
              <a:t>? (</a:t>
            </a:r>
            <a:r>
              <a:rPr lang="en-US" b="1" u="sng" dirty="0"/>
              <a:t>youngest </a:t>
            </a:r>
            <a:r>
              <a:rPr lang="hu-HU" b="1" u="sng" dirty="0" err="1"/>
              <a:t>to</a:t>
            </a:r>
            <a:r>
              <a:rPr lang="hu-HU" b="1" u="sng" dirty="0"/>
              <a:t> </a:t>
            </a:r>
            <a:r>
              <a:rPr lang="hu-HU" b="1" u="sng" dirty="0" err="1"/>
              <a:t>oldest</a:t>
            </a:r>
            <a:r>
              <a:rPr lang="hu-HU" b="1" u="sng" dirty="0"/>
              <a:t>) </a:t>
            </a:r>
            <a:r>
              <a:rPr lang="hu-HU" b="1" u="sng" dirty="0" err="1"/>
              <a:t>Check</a:t>
            </a:r>
            <a:r>
              <a:rPr lang="hu-HU" b="1" u="sng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b="1" u="sng" dirty="0" err="1"/>
              <a:t>superposition</a:t>
            </a:r>
            <a:endParaRPr lang="hu-HU" b="1" u="sng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b="1" u="sng" dirty="0" err="1"/>
              <a:t>crater</a:t>
            </a:r>
            <a:r>
              <a:rPr lang="hu-HU" b="1" u="sng" dirty="0"/>
              <a:t> </a:t>
            </a:r>
            <a:r>
              <a:rPr lang="hu-HU" b="1" u="sng" dirty="0" err="1"/>
              <a:t>counting</a:t>
            </a:r>
            <a:endParaRPr lang="hu-HU" b="1" u="sng" dirty="0"/>
          </a:p>
          <a:p>
            <a:endParaRPr lang="hu-HU" b="1" u="sng" dirty="0"/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78EA7619-5E9D-4B07-B427-6C17E915AE61}"/>
              </a:ext>
            </a:extLst>
          </p:cNvPr>
          <p:cNvSpPr txBox="1"/>
          <p:nvPr/>
        </p:nvSpPr>
        <p:spPr>
          <a:xfrm>
            <a:off x="1722474" y="365125"/>
            <a:ext cx="731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/>
              <a:t>GEOLOGIC</a:t>
            </a:r>
            <a:r>
              <a:rPr lang="hu-HU" dirty="0"/>
              <a:t> </a:t>
            </a:r>
            <a:r>
              <a:rPr lang="hu-HU" dirty="0" err="1"/>
              <a:t>MAPPING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208673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41C2AB7-1CCA-4EAF-A551-0A73DB3CE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11E54868-9AA2-45BD-AAB3-AA91C4F3F6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876123" cy="6698512"/>
          </a:xfrm>
        </p:spPr>
      </p:pic>
    </p:spTree>
    <p:extLst>
      <p:ext uri="{BB962C8B-B14F-4D97-AF65-F5344CB8AC3E}">
        <p14:creationId xmlns:p14="http://schemas.microsoft.com/office/powerpoint/2010/main" val="18644922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0A4D510-EA27-4912-8A51-B2680C343A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" name="Tartalom helye 16">
            <a:extLst>
              <a:ext uri="{FF2B5EF4-FFF2-40B4-BE49-F238E27FC236}">
                <a16:creationId xmlns:a16="http://schemas.microsoft.com/office/drawing/2014/main" id="{201E775C-56BD-400A-BEEC-246A825BC6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8276504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29115A7-3C7D-4B98-AC74-A4214B9F3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0F0D8424-9831-4661-A3EA-5D2249B5FB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4849399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7685D52-ED03-46BF-B695-2E1F7320F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Tartalom helye 4" descr="A képen kráter, természet látható&#10;&#10;Automatikusan generált leírás">
            <a:extLst>
              <a:ext uri="{FF2B5EF4-FFF2-40B4-BE49-F238E27FC236}">
                <a16:creationId xmlns:a16="http://schemas.microsoft.com/office/drawing/2014/main" id="{413C89A2-64DB-46EE-BD8A-05BA3AD5B8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0791" cy="5321808"/>
          </a:xfrm>
        </p:spPr>
      </p:pic>
    </p:spTree>
    <p:extLst>
      <p:ext uri="{BB962C8B-B14F-4D97-AF65-F5344CB8AC3E}">
        <p14:creationId xmlns:p14="http://schemas.microsoft.com/office/powerpoint/2010/main" val="39130942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92F63F8-54EF-4854-B6F7-0B73BD24F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Tartalom helye 4" descr="A képen kráter, természet, bezárás látható&#10;&#10;Automatikusan generált leírás">
            <a:extLst>
              <a:ext uri="{FF2B5EF4-FFF2-40B4-BE49-F238E27FC236}">
                <a16:creationId xmlns:a16="http://schemas.microsoft.com/office/drawing/2014/main" id="{7C8B7992-A5E8-47B6-93E1-89ECC9757A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38764" cy="5230368"/>
          </a:xfrm>
        </p:spPr>
      </p:pic>
    </p:spTree>
    <p:extLst>
      <p:ext uri="{BB962C8B-B14F-4D97-AF65-F5344CB8AC3E}">
        <p14:creationId xmlns:p14="http://schemas.microsoft.com/office/powerpoint/2010/main" val="5882052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0C941A-A919-4B39-B25E-BEA1813C0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4CB7957D-D84D-480A-92E2-DAC63A32B4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177879" cy="6858000"/>
          </a:xfr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6245003D-7067-484B-82B7-8952C0580B8A}"/>
              </a:ext>
            </a:extLst>
          </p:cNvPr>
          <p:cNvSpPr txBox="1"/>
          <p:nvPr/>
        </p:nvSpPr>
        <p:spPr>
          <a:xfrm>
            <a:off x="10177879" y="142576"/>
            <a:ext cx="2014121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err="1"/>
              <a:t>Checklist</a:t>
            </a:r>
            <a:r>
              <a:rPr lang="hu-HU" b="1" dirty="0"/>
              <a:t>:</a:t>
            </a:r>
            <a:endParaRPr lang="hu-HU" dirty="0"/>
          </a:p>
          <a:p>
            <a:r>
              <a:rPr lang="hu-HU" dirty="0" err="1"/>
              <a:t>Illumination</a:t>
            </a:r>
            <a:r>
              <a:rPr lang="hu-HU" dirty="0"/>
              <a:t>? </a:t>
            </a:r>
          </a:p>
          <a:p>
            <a:r>
              <a:rPr lang="hu-HU" dirty="0"/>
              <a:t>F</a:t>
            </a:r>
            <a:r>
              <a:rPr lang="en-US" b="1" dirty="0" err="1"/>
              <a:t>eature</a:t>
            </a:r>
            <a:r>
              <a:rPr lang="hu-HU" b="1" dirty="0"/>
              <a:t> </a:t>
            </a:r>
            <a:r>
              <a:rPr lang="hu-HU" b="1" dirty="0" err="1"/>
              <a:t>types</a:t>
            </a:r>
            <a:r>
              <a:rPr lang="hu-HU" b="1" dirty="0"/>
              <a:t> </a:t>
            </a:r>
            <a:r>
              <a:rPr lang="hu-HU" b="1" dirty="0" err="1"/>
              <a:t>by</a:t>
            </a:r>
            <a:endParaRPr lang="hu-HU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albedo</a:t>
            </a:r>
            <a:endParaRPr lang="hu-HU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shape</a:t>
            </a:r>
            <a:endParaRPr lang="hu-HU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relief </a:t>
            </a:r>
            <a:endParaRPr lang="hu-HU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pattern. </a:t>
            </a:r>
            <a:endParaRPr lang="hu-HU" dirty="0"/>
          </a:p>
          <a:p>
            <a:endParaRPr lang="hu-HU" b="1" u="sng" dirty="0"/>
          </a:p>
          <a:p>
            <a:r>
              <a:rPr lang="hu-HU" b="1" u="sng" dirty="0" err="1"/>
              <a:t>Draw</a:t>
            </a:r>
            <a:r>
              <a:rPr lang="hu-HU" b="1" u="sng" dirty="0"/>
              <a:t> </a:t>
            </a:r>
            <a:r>
              <a:rPr lang="hu-HU" b="1" u="sng" dirty="0" err="1"/>
              <a:t>contact</a:t>
            </a:r>
            <a:r>
              <a:rPr lang="hu-HU" b="1" u="sng" dirty="0"/>
              <a:t> </a:t>
            </a:r>
            <a:r>
              <a:rPr lang="hu-HU" b="1" u="sng" dirty="0" err="1"/>
              <a:t>lines</a:t>
            </a:r>
            <a:endParaRPr lang="hu-HU" b="1" u="sng" dirty="0"/>
          </a:p>
          <a:p>
            <a:r>
              <a:rPr lang="hu-HU" b="1" u="sng" dirty="0" err="1"/>
              <a:t>Structure</a:t>
            </a:r>
            <a:r>
              <a:rPr lang="hu-HU" b="1" u="sng" dirty="0"/>
              <a:t> </a:t>
            </a:r>
            <a:r>
              <a:rPr lang="hu-HU" b="1" u="sng" dirty="0" err="1"/>
              <a:t>centerlines</a:t>
            </a:r>
            <a:endParaRPr lang="hu-HU" b="1" u="sng" dirty="0"/>
          </a:p>
          <a:p>
            <a:endParaRPr lang="hu-HU" dirty="0"/>
          </a:p>
          <a:p>
            <a:r>
              <a:rPr lang="hu-HU" dirty="0" err="1"/>
              <a:t>Description</a:t>
            </a:r>
            <a:r>
              <a:rPr lang="hu-HU" dirty="0"/>
              <a:t>?</a:t>
            </a:r>
          </a:p>
          <a:p>
            <a:r>
              <a:rPr lang="hu-HU" dirty="0" err="1"/>
              <a:t>Interpretation</a:t>
            </a:r>
            <a:r>
              <a:rPr lang="hu-HU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F</a:t>
            </a:r>
            <a:r>
              <a:rPr lang="en-US" b="1" dirty="0" err="1"/>
              <a:t>ormative</a:t>
            </a:r>
            <a:r>
              <a:rPr lang="en-US" b="1" dirty="0"/>
              <a:t> process</a:t>
            </a:r>
            <a:r>
              <a:rPr lang="hu-HU" b="1" dirty="0"/>
              <a:t>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b="1" dirty="0" err="1"/>
              <a:t>Material</a:t>
            </a:r>
            <a:r>
              <a:rPr lang="en-US" b="1" dirty="0"/>
              <a:t> </a:t>
            </a:r>
            <a:r>
              <a:rPr lang="hu-HU" b="1" dirty="0"/>
              <a:t>?</a:t>
            </a:r>
            <a:endParaRPr lang="hu-HU" b="1" u="sng" dirty="0"/>
          </a:p>
          <a:p>
            <a:endParaRPr lang="hu-HU" b="1" u="sng" dirty="0"/>
          </a:p>
          <a:p>
            <a:r>
              <a:rPr lang="hu-HU" b="1" u="sng" dirty="0" err="1"/>
              <a:t>Label</a:t>
            </a:r>
            <a:r>
              <a:rPr lang="hu-HU" b="1" u="sng" dirty="0"/>
              <a:t> (</a:t>
            </a:r>
            <a:r>
              <a:rPr lang="hu-HU" b="1" u="sng" dirty="0" err="1"/>
              <a:t>name</a:t>
            </a:r>
            <a:r>
              <a:rPr lang="hu-HU" b="1" u="sng" dirty="0"/>
              <a:t>) </a:t>
            </a:r>
            <a:r>
              <a:rPr lang="hu-HU" b="1" u="sng" dirty="0" err="1"/>
              <a:t>units</a:t>
            </a:r>
            <a:endParaRPr lang="hu-HU" b="1" u="sng" dirty="0"/>
          </a:p>
          <a:p>
            <a:endParaRPr lang="hu-HU" b="1" u="sng" dirty="0"/>
          </a:p>
          <a:p>
            <a:r>
              <a:rPr lang="hu-HU" dirty="0" err="1"/>
              <a:t>Ages</a:t>
            </a:r>
            <a:r>
              <a:rPr lang="hu-HU" dirty="0"/>
              <a:t>? (</a:t>
            </a:r>
            <a:r>
              <a:rPr lang="en-US" b="1" u="sng" dirty="0"/>
              <a:t>youngest </a:t>
            </a:r>
            <a:r>
              <a:rPr lang="hu-HU" b="1" u="sng" dirty="0" err="1"/>
              <a:t>to</a:t>
            </a:r>
            <a:r>
              <a:rPr lang="hu-HU" b="1" u="sng" dirty="0"/>
              <a:t> </a:t>
            </a:r>
            <a:r>
              <a:rPr lang="hu-HU" b="1" u="sng" dirty="0" err="1"/>
              <a:t>oldest</a:t>
            </a:r>
            <a:r>
              <a:rPr lang="hu-HU" b="1" u="sng" dirty="0"/>
              <a:t>) </a:t>
            </a:r>
            <a:r>
              <a:rPr lang="hu-HU" b="1" u="sng" dirty="0" err="1"/>
              <a:t>Check</a:t>
            </a:r>
            <a:r>
              <a:rPr lang="hu-HU" b="1" u="sng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b="1" u="sng" dirty="0" err="1"/>
              <a:t>superposition</a:t>
            </a:r>
            <a:endParaRPr lang="hu-HU" b="1" u="sng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b="1" u="sng" dirty="0" err="1"/>
              <a:t>crater</a:t>
            </a:r>
            <a:r>
              <a:rPr lang="hu-HU" b="1" u="sng" dirty="0"/>
              <a:t> </a:t>
            </a:r>
            <a:r>
              <a:rPr lang="hu-HU" b="1" u="sng" dirty="0" err="1"/>
              <a:t>counting</a:t>
            </a:r>
            <a:endParaRPr lang="hu-HU" b="1" u="sng" dirty="0"/>
          </a:p>
          <a:p>
            <a:endParaRPr lang="hu-HU" b="1" u="sng" dirty="0"/>
          </a:p>
        </p:txBody>
      </p:sp>
    </p:spTree>
    <p:extLst>
      <p:ext uri="{BB962C8B-B14F-4D97-AF65-F5344CB8AC3E}">
        <p14:creationId xmlns:p14="http://schemas.microsoft.com/office/powerpoint/2010/main" val="25953506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C178E71-2643-4C6A-8754-864A138A7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Tartalom helye 8">
            <a:extLst>
              <a:ext uri="{FF2B5EF4-FFF2-40B4-BE49-F238E27FC236}">
                <a16:creationId xmlns:a16="http://schemas.microsoft.com/office/drawing/2014/main" id="{F96F90E2-7528-4443-AB68-05D97F8C39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0599346" cy="6492875"/>
          </a:xfrm>
        </p:spPr>
      </p:pic>
    </p:spTree>
    <p:extLst>
      <p:ext uri="{BB962C8B-B14F-4D97-AF65-F5344CB8AC3E}">
        <p14:creationId xmlns:p14="http://schemas.microsoft.com/office/powerpoint/2010/main" val="11662688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B10FAB8-E4A9-4BE6-B6EB-5B031ACA7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CB1F4EC8-9259-4558-94AE-9D06FA5524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884"/>
            <a:ext cx="9781953" cy="6634641"/>
          </a:xfr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34D1AD3D-5EA2-4899-A32C-732D8506E19F}"/>
              </a:ext>
            </a:extLst>
          </p:cNvPr>
          <p:cNvSpPr txBox="1"/>
          <p:nvPr/>
        </p:nvSpPr>
        <p:spPr>
          <a:xfrm>
            <a:off x="9548037" y="276447"/>
            <a:ext cx="2392326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/>
              <a:t>Marte</a:t>
            </a:r>
            <a:r>
              <a:rPr lang="en-US" sz="1600" b="1" dirty="0"/>
              <a:t> Valles, Mars:</a:t>
            </a:r>
            <a:r>
              <a:rPr lang="en-US" sz="1600" dirty="0"/>
              <a:t> </a:t>
            </a:r>
            <a:endParaRPr lang="hu-HU" sz="1600" dirty="0"/>
          </a:p>
          <a:p>
            <a:r>
              <a:rPr lang="en-US" sz="1600" dirty="0"/>
              <a:t>Lava flows into outflow channel with streamlined forms. </a:t>
            </a:r>
            <a:endParaRPr lang="hu-HU" sz="1600" dirty="0"/>
          </a:p>
          <a:p>
            <a:r>
              <a:rPr lang="en-US" sz="1600" dirty="0"/>
              <a:t>Evolution: peaks and wrinkle ridges protrude from the underlying old surface. </a:t>
            </a:r>
            <a:endParaRPr lang="hu-HU" sz="1600" dirty="0"/>
          </a:p>
          <a:p>
            <a:r>
              <a:rPr lang="en-US" sz="1600" dirty="0"/>
              <a:t>Crater rims may be also inundated by younger lavas that mask smaller craters. </a:t>
            </a:r>
            <a:endParaRPr lang="hu-HU" sz="1600" dirty="0"/>
          </a:p>
          <a:p>
            <a:r>
              <a:rPr lang="en-US" sz="1600" dirty="0"/>
              <a:t>In general, the units are young as shown by the lack of craters. </a:t>
            </a:r>
            <a:endParaRPr lang="hu-HU" sz="1600" dirty="0"/>
          </a:p>
          <a:p>
            <a:r>
              <a:rPr lang="en-US" sz="1600" dirty="0" err="1"/>
              <a:t>is2</a:t>
            </a:r>
            <a:r>
              <a:rPr lang="en-US" sz="1600" dirty="0"/>
              <a:t> is the most densely cratered and therefore the oldest unit. </a:t>
            </a:r>
            <a:endParaRPr lang="hu-HU" sz="1600" dirty="0"/>
          </a:p>
          <a:p>
            <a:r>
              <a:rPr lang="en-US" sz="1600" dirty="0"/>
              <a:t>It was partially flooded by </a:t>
            </a:r>
            <a:r>
              <a:rPr lang="en-US" sz="1600" dirty="0" err="1"/>
              <a:t>is1</a:t>
            </a:r>
            <a:r>
              <a:rPr lang="en-US" sz="1600" dirty="0"/>
              <a:t> lavas into which am outflow channel was carved, leaving some islands (of </a:t>
            </a:r>
            <a:r>
              <a:rPr lang="en-US" sz="1600" dirty="0" err="1"/>
              <a:t>is1</a:t>
            </a:r>
            <a:r>
              <a:rPr lang="en-US" sz="1600" dirty="0"/>
              <a:t> lavas) dry. </a:t>
            </a:r>
            <a:endParaRPr lang="hu-HU" sz="1600" dirty="0"/>
          </a:p>
          <a:p>
            <a:r>
              <a:rPr lang="en-US" sz="1600" dirty="0"/>
              <a:t>The latest event was when dark flood lavas flowed into the channels.</a:t>
            </a:r>
            <a:endParaRPr lang="hu-HU" sz="1600" dirty="0"/>
          </a:p>
          <a:p>
            <a:endParaRPr lang="hu-HU" sz="1600" dirty="0"/>
          </a:p>
        </p:txBody>
      </p:sp>
    </p:spTree>
    <p:extLst>
      <p:ext uri="{BB962C8B-B14F-4D97-AF65-F5344CB8AC3E}">
        <p14:creationId xmlns:p14="http://schemas.microsoft.com/office/powerpoint/2010/main" val="26614848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329D7C6-45DF-4003-A171-5880689F1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CE63A0A-5759-425F-B136-8BA6FEE804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5412878E-308D-4411-9272-C91E5981452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651" y="0"/>
            <a:ext cx="113768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7766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9D2EB08-33C9-4DC2-B2CC-9586F5A07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FF5687D1-1E99-49FE-AB94-9F7342E743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092244"/>
          </a:xfrm>
        </p:spPr>
      </p:pic>
    </p:spTree>
    <p:extLst>
      <p:ext uri="{BB962C8B-B14F-4D97-AF65-F5344CB8AC3E}">
        <p14:creationId xmlns:p14="http://schemas.microsoft.com/office/powerpoint/2010/main" val="29372362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E6BD5CA-4B1A-41E2-93D9-9B2B4A236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Tartalom helye 4" descr="A képen szöveg, fémáru, régi, piszkos látható&#10;&#10;Automatikusan generált leírás">
            <a:extLst>
              <a:ext uri="{FF2B5EF4-FFF2-40B4-BE49-F238E27FC236}">
                <a16:creationId xmlns:a16="http://schemas.microsoft.com/office/drawing/2014/main" id="{1DE29957-1648-4714-9925-C673FA8B82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330319" y="-1330320"/>
            <a:ext cx="6883412" cy="9544050"/>
          </a:xfrm>
        </p:spPr>
      </p:pic>
    </p:spTree>
    <p:extLst>
      <p:ext uri="{BB962C8B-B14F-4D97-AF65-F5344CB8AC3E}">
        <p14:creationId xmlns:p14="http://schemas.microsoft.com/office/powerpoint/2010/main" val="34341857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9C775D0-8098-4874-BCCA-E52EF8FED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120597D-57BD-4FF0-9D9A-3201B80434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BCBBB705-6676-4420-A55A-D932CA0E71E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1386"/>
            <a:ext cx="11887200" cy="6666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7384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6E90A65-5E57-475C-9A2D-BC22467F9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4DDE646-C5F7-441F-B058-73B3A0878C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3E10C0D6-1681-4E0F-9897-0DFC8F07B8B6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079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939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2C6D1AD-5DFC-495B-A05B-0DD3EF57F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0FFB5E7-D6AE-4787-BEB2-DE41D4BD01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BBF72FA8-9739-42C0-9036-98433A36646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9190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0316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9DD4C63-C278-4273-87C4-AA85D3A224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7796ACD-74B2-4A0E-82CE-8B22B422DC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562D5D59-6E40-4C95-81EC-892DFB09856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2660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41D2A07-0474-4797-9C02-DF886B812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C0DC5B7-3BB1-444A-AB58-B094ABB6F8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23DF03F6-1A80-480D-BE06-B672A492A81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8140" y="-8860"/>
            <a:ext cx="7028119" cy="7028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2018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2C78DBB-753F-40D3-AD0A-0970AAD01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Tartalom helye 8" descr="A képen szöveg látható&#10;&#10;Automatikusan generált leírás">
            <a:extLst>
              <a:ext uri="{FF2B5EF4-FFF2-40B4-BE49-F238E27FC236}">
                <a16:creationId xmlns:a16="http://schemas.microsoft.com/office/drawing/2014/main" id="{A061BF93-FDFC-43F4-B7F1-F693206298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7454" y="1"/>
            <a:ext cx="5459604" cy="6857999"/>
          </a:xfr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62B51C74-FC86-4E23-990D-F6B28F3C5A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596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6228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04B66CE-E7B1-44CB-8574-14A516A58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4182F68-8BEA-41D7-9DAF-90E22DC352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AB99F57C-949A-4800-8A45-F7C444B9DE8D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0164726" cy="6655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6042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161BC44-C014-482F-B7B8-6449693F4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CE788548-227F-4B33-9D70-21E3FDA3DB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4777" y="-22796"/>
            <a:ext cx="5429023" cy="6492875"/>
          </a:xfrm>
          <a:prstGeom prst="rect">
            <a:avLst/>
          </a:prstGeom>
        </p:spPr>
      </p:pic>
      <p:pic>
        <p:nvPicPr>
          <p:cNvPr id="11" name="Tartalom helye 10">
            <a:extLst>
              <a:ext uri="{FF2B5EF4-FFF2-40B4-BE49-F238E27FC236}">
                <a16:creationId xmlns:a16="http://schemas.microsoft.com/office/drawing/2014/main" id="{FE2F6CF8-9399-432E-BABF-4CCBBF67E5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"/>
            <a:ext cx="5409964" cy="6470081"/>
          </a:xfrm>
        </p:spPr>
      </p:pic>
    </p:spTree>
    <p:extLst>
      <p:ext uri="{BB962C8B-B14F-4D97-AF65-F5344CB8AC3E}">
        <p14:creationId xmlns:p14="http://schemas.microsoft.com/office/powerpoint/2010/main" val="614343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B4924AA-7126-4157-94FD-C10B21CEA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9B829D90-AFFE-451E-A051-5A95AA1C04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88"/>
            <a:ext cx="11353800" cy="6849612"/>
          </a:xfrm>
        </p:spPr>
      </p:pic>
    </p:spTree>
    <p:extLst>
      <p:ext uri="{BB962C8B-B14F-4D97-AF65-F5344CB8AC3E}">
        <p14:creationId xmlns:p14="http://schemas.microsoft.com/office/powerpoint/2010/main" val="10911648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BF63C94-7FD7-411F-9CC9-58DB7B530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1C9D30FA-A9C7-440E-8304-3C2303CF39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367704" cy="6858000"/>
          </a:xfrm>
        </p:spPr>
      </p:pic>
    </p:spTree>
    <p:extLst>
      <p:ext uri="{BB962C8B-B14F-4D97-AF65-F5344CB8AC3E}">
        <p14:creationId xmlns:p14="http://schemas.microsoft.com/office/powerpoint/2010/main" val="29264688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50EE527-F9D6-482D-916E-1DDE9F428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A613179-27F1-4909-A64F-A03B845822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4175EC41-E5B9-456E-A135-0D5A9276001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1873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17C9E25-1CFB-4557-95EE-2D453886A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40AAEF0-0418-4364-B925-9F14217A50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68D2227E-1BFB-4F5E-B896-8EE5BC5169B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8726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013AC21-79E2-45DE-9AAA-1475250E4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A52E5D2-3586-42BF-956F-4CAF221910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B0A9A469-D682-4FE9-A4B9-B9DFDFB4B50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9944" y="-3642"/>
            <a:ext cx="8867554" cy="6892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8404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1DC4B9B-4D9E-4439-AAA0-E8787048C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040F7D4-B25A-4311-B9D1-CB2D9FA906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46E5C2D6-0A16-40D8-B3B5-6696FF5A9A7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7662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EB5629E-7CA1-43A0-AECF-0247559CF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7700863-0748-4E4D-8608-67C1D159C6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8891B276-F98B-4D56-87ED-C68F6C55EDB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15522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F01982C-1D64-4174-B912-9F6FCDF7B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1573E3F-6F67-4479-8769-487A85DFDD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4BD16F47-D20A-40EC-93BD-F21E24E1BAE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95460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E825052-FAB3-470B-B852-C1D4F667B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A96192E-7246-4697-87B3-36AE390E29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3B9D5A7C-C373-4B85-AC17-D6C2337693F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6999" y="-2667001"/>
            <a:ext cx="6858001" cy="12192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8239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5CB5088-5986-4D08-A41B-B143F420B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7" name="Tartalom helye 6">
            <a:extLst>
              <a:ext uri="{FF2B5EF4-FFF2-40B4-BE49-F238E27FC236}">
                <a16:creationId xmlns:a16="http://schemas.microsoft.com/office/drawing/2014/main" id="{867C9DEB-B9BF-456C-BC55-8E10F38B65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69" y="172670"/>
            <a:ext cx="9655446" cy="6548837"/>
          </a:xfrm>
        </p:spPr>
      </p:pic>
    </p:spTree>
    <p:extLst>
      <p:ext uri="{BB962C8B-B14F-4D97-AF65-F5344CB8AC3E}">
        <p14:creationId xmlns:p14="http://schemas.microsoft.com/office/powerpoint/2010/main" val="312718903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7CE486A-94F7-4148-8903-B3CD04AB6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6697B8F9-8710-4127-899C-355CFEA93A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589" y="0"/>
            <a:ext cx="9891799" cy="6709144"/>
          </a:xfrm>
        </p:spPr>
      </p:pic>
    </p:spTree>
    <p:extLst>
      <p:ext uri="{BB962C8B-B14F-4D97-AF65-F5344CB8AC3E}">
        <p14:creationId xmlns:p14="http://schemas.microsoft.com/office/powerpoint/2010/main" val="44112416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7A917B3-BF8A-42BB-8025-D9BF1CF32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13" name="Tartalom helye 12">
            <a:extLst>
              <a:ext uri="{FF2B5EF4-FFF2-40B4-BE49-F238E27FC236}">
                <a16:creationId xmlns:a16="http://schemas.microsoft.com/office/drawing/2014/main" id="{DD29AE43-A35B-4F4F-AFFD-5585F41253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107" y="-1"/>
            <a:ext cx="9748299" cy="6611815"/>
          </a:xfrm>
        </p:spPr>
      </p:pic>
    </p:spTree>
    <p:extLst>
      <p:ext uri="{BB962C8B-B14F-4D97-AF65-F5344CB8AC3E}">
        <p14:creationId xmlns:p14="http://schemas.microsoft.com/office/powerpoint/2010/main" val="160075808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2211BF5-91A5-4F70-8036-DC7DF2CA3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70C6E8EB-CAA2-477E-A695-0051D5E1BD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441" y="202018"/>
            <a:ext cx="9421507" cy="6390167"/>
          </a:xfrm>
        </p:spPr>
      </p:pic>
    </p:spTree>
    <p:extLst>
      <p:ext uri="{BB962C8B-B14F-4D97-AF65-F5344CB8AC3E}">
        <p14:creationId xmlns:p14="http://schemas.microsoft.com/office/powerpoint/2010/main" val="327244498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139106E-526A-4471-B718-101B5CA3D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CF0E1402-3D96-4DEB-BBE0-E6AEDB88AA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99" y="85060"/>
            <a:ext cx="9688007" cy="6570921"/>
          </a:xfrm>
        </p:spPr>
      </p:pic>
    </p:spTree>
    <p:extLst>
      <p:ext uri="{BB962C8B-B14F-4D97-AF65-F5344CB8AC3E}">
        <p14:creationId xmlns:p14="http://schemas.microsoft.com/office/powerpoint/2010/main" val="320508725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1F3EF2A-DFC7-4527-B26D-E58957CE2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9" name="Tartalom helye 8">
            <a:extLst>
              <a:ext uri="{FF2B5EF4-FFF2-40B4-BE49-F238E27FC236}">
                <a16:creationId xmlns:a16="http://schemas.microsoft.com/office/drawing/2014/main" id="{8D010AA5-8931-4C28-8438-0BCD3E15A2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10" y="0"/>
            <a:ext cx="9352949" cy="6577074"/>
          </a:xfrm>
        </p:spPr>
      </p:pic>
    </p:spTree>
    <p:extLst>
      <p:ext uri="{BB962C8B-B14F-4D97-AF65-F5344CB8AC3E}">
        <p14:creationId xmlns:p14="http://schemas.microsoft.com/office/powerpoint/2010/main" val="371968597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5C5096A-D154-4ABA-984A-576576B38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FD23B91E-0A98-425D-8678-E13A1ED017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90" y="180752"/>
            <a:ext cx="9387073" cy="6411433"/>
          </a:xfrm>
        </p:spPr>
      </p:pic>
    </p:spTree>
    <p:extLst>
      <p:ext uri="{BB962C8B-B14F-4D97-AF65-F5344CB8AC3E}">
        <p14:creationId xmlns:p14="http://schemas.microsoft.com/office/powerpoint/2010/main" val="403498657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C71A206-23CE-4A83-A2B3-2DBE5880D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8F8AAB9C-0589-4F57-81FA-AD00190A5D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05" y="133491"/>
            <a:ext cx="9553895" cy="6479960"/>
          </a:xfrm>
        </p:spPr>
      </p:pic>
    </p:spTree>
    <p:extLst>
      <p:ext uri="{BB962C8B-B14F-4D97-AF65-F5344CB8AC3E}">
        <p14:creationId xmlns:p14="http://schemas.microsoft.com/office/powerpoint/2010/main" val="75105770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741011D-D626-4125-A983-557B496DB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9" name="Tartalom helye 8">
            <a:extLst>
              <a:ext uri="{FF2B5EF4-FFF2-40B4-BE49-F238E27FC236}">
                <a16:creationId xmlns:a16="http://schemas.microsoft.com/office/drawing/2014/main" id="{5DB61671-61A0-4A64-A94D-4DF0753B1C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800" y="113782"/>
            <a:ext cx="9530581" cy="6464147"/>
          </a:xfrm>
        </p:spPr>
      </p:pic>
    </p:spTree>
    <p:extLst>
      <p:ext uri="{BB962C8B-B14F-4D97-AF65-F5344CB8AC3E}">
        <p14:creationId xmlns:p14="http://schemas.microsoft.com/office/powerpoint/2010/main" val="5771424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D663F41-E73D-4D22-951C-63A7A7524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55A35BB7-BD5A-4674-A299-D41965A333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91" y="263299"/>
            <a:ext cx="9346017" cy="6338966"/>
          </a:xfrm>
        </p:spPr>
      </p:pic>
    </p:spTree>
    <p:extLst>
      <p:ext uri="{BB962C8B-B14F-4D97-AF65-F5344CB8AC3E}">
        <p14:creationId xmlns:p14="http://schemas.microsoft.com/office/powerpoint/2010/main" val="97589607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F628923-9F41-42E5-89FE-9B84B8D04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D9A61DCA-73E3-44DD-AA2A-A4679E854E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302" y="155125"/>
            <a:ext cx="9346019" cy="6338968"/>
          </a:xfrm>
        </p:spPr>
      </p:pic>
    </p:spTree>
    <p:extLst>
      <p:ext uri="{BB962C8B-B14F-4D97-AF65-F5344CB8AC3E}">
        <p14:creationId xmlns:p14="http://schemas.microsoft.com/office/powerpoint/2010/main" val="274384178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0CED929-2597-4EDF-8A59-8F4C92F9F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2812EEF3-0F24-48B8-8170-D3582952A9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567" y="169548"/>
            <a:ext cx="9641821" cy="6539596"/>
          </a:xfrm>
        </p:spPr>
      </p:pic>
    </p:spTree>
    <p:extLst>
      <p:ext uri="{BB962C8B-B14F-4D97-AF65-F5344CB8AC3E}">
        <p14:creationId xmlns:p14="http://schemas.microsoft.com/office/powerpoint/2010/main" val="157942736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2333115-0A43-47A3-855D-85030E601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9" name="Tartalom helye 8">
            <a:extLst>
              <a:ext uri="{FF2B5EF4-FFF2-40B4-BE49-F238E27FC236}">
                <a16:creationId xmlns:a16="http://schemas.microsoft.com/office/drawing/2014/main" id="{C7BB109A-41E4-4950-B8FE-8619FD3395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891" y="188211"/>
            <a:ext cx="9568569" cy="6520760"/>
          </a:xfrm>
        </p:spPr>
      </p:pic>
    </p:spTree>
    <p:extLst>
      <p:ext uri="{BB962C8B-B14F-4D97-AF65-F5344CB8AC3E}">
        <p14:creationId xmlns:p14="http://schemas.microsoft.com/office/powerpoint/2010/main" val="212886083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DEB5EA5-105D-43D0-8DAB-9C28BDA22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13" name="Tartalom helye 12">
            <a:extLst>
              <a:ext uri="{FF2B5EF4-FFF2-40B4-BE49-F238E27FC236}">
                <a16:creationId xmlns:a16="http://schemas.microsoft.com/office/drawing/2014/main" id="{089F37C5-8700-4636-AD20-11162ECFA6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81" y="138223"/>
            <a:ext cx="9445367" cy="6406350"/>
          </a:xfrm>
        </p:spPr>
      </p:pic>
    </p:spTree>
    <p:extLst>
      <p:ext uri="{BB962C8B-B14F-4D97-AF65-F5344CB8AC3E}">
        <p14:creationId xmlns:p14="http://schemas.microsoft.com/office/powerpoint/2010/main" val="64520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839</TotalTime>
  <Words>708</Words>
  <Application>Microsoft Office PowerPoint</Application>
  <PresentationFormat>Szélesvásznú</PresentationFormat>
  <Paragraphs>120</Paragraphs>
  <Slides>55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55</vt:i4>
      </vt:variant>
    </vt:vector>
  </HeadingPairs>
  <TitlesOfParts>
    <vt:vector size="59" baseType="lpstr">
      <vt:lpstr>Arial</vt:lpstr>
      <vt:lpstr>Calibri</vt:lpstr>
      <vt:lpstr>Calibri Light</vt:lpstr>
      <vt:lpstr>Office-téma</vt:lpstr>
      <vt:lpstr> Introduction to Planetary Geologic Mapping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Planetary Geologic Mapping</dc:title>
  <dc:creator>hargitai henrik</dc:creator>
  <cp:lastModifiedBy>Ed</cp:lastModifiedBy>
  <cp:revision>27</cp:revision>
  <dcterms:created xsi:type="dcterms:W3CDTF">2018-10-03T17:48:59Z</dcterms:created>
  <dcterms:modified xsi:type="dcterms:W3CDTF">2021-11-17T08:23:51Z</dcterms:modified>
</cp:coreProperties>
</file>